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99" r:id="rId6"/>
    <p:sldId id="309" r:id="rId7"/>
    <p:sldId id="323" r:id="rId8"/>
    <p:sldId id="324" r:id="rId9"/>
    <p:sldId id="311" r:id="rId10"/>
    <p:sldId id="300" r:id="rId11"/>
    <p:sldId id="290" r:id="rId12"/>
    <p:sldId id="301" r:id="rId13"/>
    <p:sldId id="258" r:id="rId14"/>
    <p:sldId id="302" r:id="rId15"/>
    <p:sldId id="291" r:id="rId16"/>
    <p:sldId id="312" r:id="rId17"/>
    <p:sldId id="313" r:id="rId18"/>
    <p:sldId id="292" r:id="rId19"/>
    <p:sldId id="314" r:id="rId20"/>
    <p:sldId id="329" r:id="rId21"/>
    <p:sldId id="294" r:id="rId22"/>
    <p:sldId id="330" r:id="rId23"/>
    <p:sldId id="295" r:id="rId24"/>
    <p:sldId id="325" r:id="rId25"/>
    <p:sldId id="315" r:id="rId26"/>
    <p:sldId id="293" r:id="rId27"/>
    <p:sldId id="316" r:id="rId28"/>
    <p:sldId id="296" r:id="rId29"/>
    <p:sldId id="318" r:id="rId30"/>
    <p:sldId id="317" r:id="rId31"/>
    <p:sldId id="319" r:id="rId32"/>
    <p:sldId id="332" r:id="rId33"/>
    <p:sldId id="297" r:id="rId34"/>
    <p:sldId id="320" r:id="rId35"/>
    <p:sldId id="331" r:id="rId36"/>
    <p:sldId id="326" r:id="rId37"/>
    <p:sldId id="298" r:id="rId38"/>
    <p:sldId id="322" r:id="rId39"/>
    <p:sldId id="321" r:id="rId40"/>
    <p:sldId id="327" r:id="rId41"/>
    <p:sldId id="308" r:id="rId42"/>
    <p:sldId id="32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CFAE3A-427D-48F4-B932-307B5106EC03}" v="62" dt="2025-06-07T10:14:26.8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7" autoAdjust="0"/>
    <p:restoredTop sz="94660"/>
  </p:normalViewPr>
  <p:slideViewPr>
    <p:cSldViewPr snapToGrid="0">
      <p:cViewPr varScale="1">
        <p:scale>
          <a:sx n="106" d="100"/>
          <a:sy n="106" d="100"/>
        </p:scale>
        <p:origin x="73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A5FB4-9146-4329-87FA-B73CEFC61F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4C7C5AE-C609-4AC0-B48B-4741ADAA2E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64141991-84CD-4C46-ADD5-F862CF7F39CD}"/>
              </a:ext>
            </a:extLst>
          </p:cNvPr>
          <p:cNvSpPr>
            <a:spLocks noGrp="1"/>
          </p:cNvSpPr>
          <p:nvPr>
            <p:ph type="dt" sz="half" idx="10"/>
          </p:nvPr>
        </p:nvSpPr>
        <p:spPr/>
        <p:txBody>
          <a:bodyPr/>
          <a:lstStyle/>
          <a:p>
            <a:fld id="{5B109EE9-7274-453F-951A-F9BAADBC66D5}" type="datetimeFigureOut">
              <a:rPr lang="en-AU" smtClean="0"/>
              <a:t>11/08/2025</a:t>
            </a:fld>
            <a:endParaRPr lang="en-AU"/>
          </a:p>
        </p:txBody>
      </p:sp>
      <p:sp>
        <p:nvSpPr>
          <p:cNvPr id="5" name="Footer Placeholder 4">
            <a:extLst>
              <a:ext uri="{FF2B5EF4-FFF2-40B4-BE49-F238E27FC236}">
                <a16:creationId xmlns:a16="http://schemas.microsoft.com/office/drawing/2014/main" id="{75F334CA-FD56-48FC-977D-D8316467D1A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49703C4-A491-4C59-8D48-5C4D60E606EE}"/>
              </a:ext>
            </a:extLst>
          </p:cNvPr>
          <p:cNvSpPr>
            <a:spLocks noGrp="1"/>
          </p:cNvSpPr>
          <p:nvPr>
            <p:ph type="sldNum" sz="quarter" idx="12"/>
          </p:nvPr>
        </p:nvSpPr>
        <p:spPr/>
        <p:txBody>
          <a:bodyPr/>
          <a:lstStyle/>
          <a:p>
            <a:fld id="{2F387E8B-05E0-439A-A82E-F75E3E220D6A}" type="slidenum">
              <a:rPr lang="en-AU" smtClean="0"/>
              <a:t>‹#›</a:t>
            </a:fld>
            <a:endParaRPr lang="en-AU"/>
          </a:p>
        </p:txBody>
      </p:sp>
    </p:spTree>
    <p:extLst>
      <p:ext uri="{BB962C8B-B14F-4D97-AF65-F5344CB8AC3E}">
        <p14:creationId xmlns:p14="http://schemas.microsoft.com/office/powerpoint/2010/main" val="4042854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7A56-D55E-4316-9615-430CDD0FCF7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332F2FE-6090-4BDE-B0DC-7F92FD0146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D4CA645-EC33-4D0C-9BCC-97CB87C896C9}"/>
              </a:ext>
            </a:extLst>
          </p:cNvPr>
          <p:cNvSpPr>
            <a:spLocks noGrp="1"/>
          </p:cNvSpPr>
          <p:nvPr>
            <p:ph type="dt" sz="half" idx="10"/>
          </p:nvPr>
        </p:nvSpPr>
        <p:spPr/>
        <p:txBody>
          <a:bodyPr/>
          <a:lstStyle/>
          <a:p>
            <a:fld id="{5B109EE9-7274-453F-951A-F9BAADBC66D5}" type="datetimeFigureOut">
              <a:rPr lang="en-AU" smtClean="0"/>
              <a:t>11/08/2025</a:t>
            </a:fld>
            <a:endParaRPr lang="en-AU"/>
          </a:p>
        </p:txBody>
      </p:sp>
      <p:sp>
        <p:nvSpPr>
          <p:cNvPr id="5" name="Footer Placeholder 4">
            <a:extLst>
              <a:ext uri="{FF2B5EF4-FFF2-40B4-BE49-F238E27FC236}">
                <a16:creationId xmlns:a16="http://schemas.microsoft.com/office/drawing/2014/main" id="{2EC98DE6-0D82-4249-9773-0658A8CDD9E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B02AA89-1BC0-4F8A-BB70-19FB1BD7012A}"/>
              </a:ext>
            </a:extLst>
          </p:cNvPr>
          <p:cNvSpPr>
            <a:spLocks noGrp="1"/>
          </p:cNvSpPr>
          <p:nvPr>
            <p:ph type="sldNum" sz="quarter" idx="12"/>
          </p:nvPr>
        </p:nvSpPr>
        <p:spPr/>
        <p:txBody>
          <a:bodyPr/>
          <a:lstStyle/>
          <a:p>
            <a:fld id="{2F387E8B-05E0-439A-A82E-F75E3E220D6A}" type="slidenum">
              <a:rPr lang="en-AU" smtClean="0"/>
              <a:t>‹#›</a:t>
            </a:fld>
            <a:endParaRPr lang="en-AU"/>
          </a:p>
        </p:txBody>
      </p:sp>
    </p:spTree>
    <p:extLst>
      <p:ext uri="{BB962C8B-B14F-4D97-AF65-F5344CB8AC3E}">
        <p14:creationId xmlns:p14="http://schemas.microsoft.com/office/powerpoint/2010/main" val="77380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AF55AF-BFFB-4A58-8C1A-25132B6A0C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4BD1127-D6C2-4C1E-9B6B-1AB035C706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3E78924-048E-47CB-BD6A-4FA05C88CD57}"/>
              </a:ext>
            </a:extLst>
          </p:cNvPr>
          <p:cNvSpPr>
            <a:spLocks noGrp="1"/>
          </p:cNvSpPr>
          <p:nvPr>
            <p:ph type="dt" sz="half" idx="10"/>
          </p:nvPr>
        </p:nvSpPr>
        <p:spPr/>
        <p:txBody>
          <a:bodyPr/>
          <a:lstStyle/>
          <a:p>
            <a:fld id="{5B109EE9-7274-453F-951A-F9BAADBC66D5}" type="datetimeFigureOut">
              <a:rPr lang="en-AU" smtClean="0"/>
              <a:t>11/08/2025</a:t>
            </a:fld>
            <a:endParaRPr lang="en-AU"/>
          </a:p>
        </p:txBody>
      </p:sp>
      <p:sp>
        <p:nvSpPr>
          <p:cNvPr id="5" name="Footer Placeholder 4">
            <a:extLst>
              <a:ext uri="{FF2B5EF4-FFF2-40B4-BE49-F238E27FC236}">
                <a16:creationId xmlns:a16="http://schemas.microsoft.com/office/drawing/2014/main" id="{9F1CFD3D-60A6-4857-AB1F-40FF3C240CB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D619002-88D4-44B7-9BAD-BEB92C2AB55A}"/>
              </a:ext>
            </a:extLst>
          </p:cNvPr>
          <p:cNvSpPr>
            <a:spLocks noGrp="1"/>
          </p:cNvSpPr>
          <p:nvPr>
            <p:ph type="sldNum" sz="quarter" idx="12"/>
          </p:nvPr>
        </p:nvSpPr>
        <p:spPr/>
        <p:txBody>
          <a:bodyPr/>
          <a:lstStyle/>
          <a:p>
            <a:fld id="{2F387E8B-05E0-439A-A82E-F75E3E220D6A}" type="slidenum">
              <a:rPr lang="en-AU" smtClean="0"/>
              <a:t>‹#›</a:t>
            </a:fld>
            <a:endParaRPr lang="en-AU"/>
          </a:p>
        </p:txBody>
      </p:sp>
    </p:spTree>
    <p:extLst>
      <p:ext uri="{BB962C8B-B14F-4D97-AF65-F5344CB8AC3E}">
        <p14:creationId xmlns:p14="http://schemas.microsoft.com/office/powerpoint/2010/main" val="696884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E7714-5AD4-4839-91E0-BFA86EA124C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075B4A4-925E-43C1-8B27-54BDF0782D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1BF30F8-D1C8-4194-9EFB-959D54159FEB}"/>
              </a:ext>
            </a:extLst>
          </p:cNvPr>
          <p:cNvSpPr>
            <a:spLocks noGrp="1"/>
          </p:cNvSpPr>
          <p:nvPr>
            <p:ph type="dt" sz="half" idx="10"/>
          </p:nvPr>
        </p:nvSpPr>
        <p:spPr/>
        <p:txBody>
          <a:bodyPr/>
          <a:lstStyle/>
          <a:p>
            <a:fld id="{5B109EE9-7274-453F-951A-F9BAADBC66D5}" type="datetimeFigureOut">
              <a:rPr lang="en-AU" smtClean="0"/>
              <a:t>11/08/2025</a:t>
            </a:fld>
            <a:endParaRPr lang="en-AU"/>
          </a:p>
        </p:txBody>
      </p:sp>
      <p:sp>
        <p:nvSpPr>
          <p:cNvPr id="5" name="Footer Placeholder 4">
            <a:extLst>
              <a:ext uri="{FF2B5EF4-FFF2-40B4-BE49-F238E27FC236}">
                <a16:creationId xmlns:a16="http://schemas.microsoft.com/office/drawing/2014/main" id="{3E047BCD-1E64-48DD-8EA8-A14667A7F2A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66E84AC-7170-4106-9FE2-44A828BA4B9A}"/>
              </a:ext>
            </a:extLst>
          </p:cNvPr>
          <p:cNvSpPr>
            <a:spLocks noGrp="1"/>
          </p:cNvSpPr>
          <p:nvPr>
            <p:ph type="sldNum" sz="quarter" idx="12"/>
          </p:nvPr>
        </p:nvSpPr>
        <p:spPr/>
        <p:txBody>
          <a:bodyPr/>
          <a:lstStyle/>
          <a:p>
            <a:fld id="{2F387E8B-05E0-439A-A82E-F75E3E220D6A}" type="slidenum">
              <a:rPr lang="en-AU" smtClean="0"/>
              <a:t>‹#›</a:t>
            </a:fld>
            <a:endParaRPr lang="en-AU"/>
          </a:p>
        </p:txBody>
      </p:sp>
    </p:spTree>
    <p:extLst>
      <p:ext uri="{BB962C8B-B14F-4D97-AF65-F5344CB8AC3E}">
        <p14:creationId xmlns:p14="http://schemas.microsoft.com/office/powerpoint/2010/main" val="1061954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800E5-DA2A-452B-9177-DDC2D0C432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14398230-7B72-4FA4-89AF-856327BC46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392CB7-15D0-4698-8C2F-77C566F122DA}"/>
              </a:ext>
            </a:extLst>
          </p:cNvPr>
          <p:cNvSpPr>
            <a:spLocks noGrp="1"/>
          </p:cNvSpPr>
          <p:nvPr>
            <p:ph type="dt" sz="half" idx="10"/>
          </p:nvPr>
        </p:nvSpPr>
        <p:spPr/>
        <p:txBody>
          <a:bodyPr/>
          <a:lstStyle/>
          <a:p>
            <a:fld id="{5B109EE9-7274-453F-951A-F9BAADBC66D5}" type="datetimeFigureOut">
              <a:rPr lang="en-AU" smtClean="0"/>
              <a:t>11/08/2025</a:t>
            </a:fld>
            <a:endParaRPr lang="en-AU"/>
          </a:p>
        </p:txBody>
      </p:sp>
      <p:sp>
        <p:nvSpPr>
          <p:cNvPr id="5" name="Footer Placeholder 4">
            <a:extLst>
              <a:ext uri="{FF2B5EF4-FFF2-40B4-BE49-F238E27FC236}">
                <a16:creationId xmlns:a16="http://schemas.microsoft.com/office/drawing/2014/main" id="{71E07299-94E4-4BFA-B7B6-6DCC0B7A5C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3DA741E-29E1-4FB0-B817-AA2717BC12FE}"/>
              </a:ext>
            </a:extLst>
          </p:cNvPr>
          <p:cNvSpPr>
            <a:spLocks noGrp="1"/>
          </p:cNvSpPr>
          <p:nvPr>
            <p:ph type="sldNum" sz="quarter" idx="12"/>
          </p:nvPr>
        </p:nvSpPr>
        <p:spPr/>
        <p:txBody>
          <a:bodyPr/>
          <a:lstStyle/>
          <a:p>
            <a:fld id="{2F387E8B-05E0-439A-A82E-F75E3E220D6A}" type="slidenum">
              <a:rPr lang="en-AU" smtClean="0"/>
              <a:t>‹#›</a:t>
            </a:fld>
            <a:endParaRPr lang="en-AU"/>
          </a:p>
        </p:txBody>
      </p:sp>
    </p:spTree>
    <p:extLst>
      <p:ext uri="{BB962C8B-B14F-4D97-AF65-F5344CB8AC3E}">
        <p14:creationId xmlns:p14="http://schemas.microsoft.com/office/powerpoint/2010/main" val="4155322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8E8F4-CD73-47B9-BA93-E0C5B5A5FF4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8246073-9890-452B-9BE3-A2D1BA2D21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6471149-28E9-4C69-99DB-664E7D457C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47E9142-BC2C-4257-8223-581CEE8B1E96}"/>
              </a:ext>
            </a:extLst>
          </p:cNvPr>
          <p:cNvSpPr>
            <a:spLocks noGrp="1"/>
          </p:cNvSpPr>
          <p:nvPr>
            <p:ph type="dt" sz="half" idx="10"/>
          </p:nvPr>
        </p:nvSpPr>
        <p:spPr/>
        <p:txBody>
          <a:bodyPr/>
          <a:lstStyle/>
          <a:p>
            <a:fld id="{5B109EE9-7274-453F-951A-F9BAADBC66D5}" type="datetimeFigureOut">
              <a:rPr lang="en-AU" smtClean="0"/>
              <a:t>11/08/2025</a:t>
            </a:fld>
            <a:endParaRPr lang="en-AU"/>
          </a:p>
        </p:txBody>
      </p:sp>
      <p:sp>
        <p:nvSpPr>
          <p:cNvPr id="6" name="Footer Placeholder 5">
            <a:extLst>
              <a:ext uri="{FF2B5EF4-FFF2-40B4-BE49-F238E27FC236}">
                <a16:creationId xmlns:a16="http://schemas.microsoft.com/office/drawing/2014/main" id="{ECE5C98E-64A3-462D-B26A-B5E688585FB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D37769E-8264-42B3-A7FC-141B9BDA3CF5}"/>
              </a:ext>
            </a:extLst>
          </p:cNvPr>
          <p:cNvSpPr>
            <a:spLocks noGrp="1"/>
          </p:cNvSpPr>
          <p:nvPr>
            <p:ph type="sldNum" sz="quarter" idx="12"/>
          </p:nvPr>
        </p:nvSpPr>
        <p:spPr/>
        <p:txBody>
          <a:bodyPr/>
          <a:lstStyle/>
          <a:p>
            <a:fld id="{2F387E8B-05E0-439A-A82E-F75E3E220D6A}" type="slidenum">
              <a:rPr lang="en-AU" smtClean="0"/>
              <a:t>‹#›</a:t>
            </a:fld>
            <a:endParaRPr lang="en-AU"/>
          </a:p>
        </p:txBody>
      </p:sp>
    </p:spTree>
    <p:extLst>
      <p:ext uri="{BB962C8B-B14F-4D97-AF65-F5344CB8AC3E}">
        <p14:creationId xmlns:p14="http://schemas.microsoft.com/office/powerpoint/2010/main" val="7819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F556-1E89-4354-B29D-563F8C75DE6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215A899-6830-4814-8680-861DC78CBF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A87D00-364A-4FCE-BAF4-6CA4F6BD3A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7C2D5A3-87A3-42CC-A1E2-A1EAF5D1C4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933EDD-B341-4601-A911-1943AF6AAF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E4E452F3-8BE2-4DE8-9E6F-1AAB6E70FC27}"/>
              </a:ext>
            </a:extLst>
          </p:cNvPr>
          <p:cNvSpPr>
            <a:spLocks noGrp="1"/>
          </p:cNvSpPr>
          <p:nvPr>
            <p:ph type="dt" sz="half" idx="10"/>
          </p:nvPr>
        </p:nvSpPr>
        <p:spPr/>
        <p:txBody>
          <a:bodyPr/>
          <a:lstStyle/>
          <a:p>
            <a:fld id="{5B109EE9-7274-453F-951A-F9BAADBC66D5}" type="datetimeFigureOut">
              <a:rPr lang="en-AU" smtClean="0"/>
              <a:t>11/08/2025</a:t>
            </a:fld>
            <a:endParaRPr lang="en-AU"/>
          </a:p>
        </p:txBody>
      </p:sp>
      <p:sp>
        <p:nvSpPr>
          <p:cNvPr id="8" name="Footer Placeholder 7">
            <a:extLst>
              <a:ext uri="{FF2B5EF4-FFF2-40B4-BE49-F238E27FC236}">
                <a16:creationId xmlns:a16="http://schemas.microsoft.com/office/drawing/2014/main" id="{56B92CEE-FA95-4DF5-8349-6A80E3F8B35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67685A2-4E5B-4797-823C-B20A683CB17C}"/>
              </a:ext>
            </a:extLst>
          </p:cNvPr>
          <p:cNvSpPr>
            <a:spLocks noGrp="1"/>
          </p:cNvSpPr>
          <p:nvPr>
            <p:ph type="sldNum" sz="quarter" idx="12"/>
          </p:nvPr>
        </p:nvSpPr>
        <p:spPr/>
        <p:txBody>
          <a:bodyPr/>
          <a:lstStyle/>
          <a:p>
            <a:fld id="{2F387E8B-05E0-439A-A82E-F75E3E220D6A}" type="slidenum">
              <a:rPr lang="en-AU" smtClean="0"/>
              <a:t>‹#›</a:t>
            </a:fld>
            <a:endParaRPr lang="en-AU"/>
          </a:p>
        </p:txBody>
      </p:sp>
    </p:spTree>
    <p:extLst>
      <p:ext uri="{BB962C8B-B14F-4D97-AF65-F5344CB8AC3E}">
        <p14:creationId xmlns:p14="http://schemas.microsoft.com/office/powerpoint/2010/main" val="2874013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D62A-71A5-4AC8-AF4B-793AA83C5BCF}"/>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4D6BD8F-824C-4DF6-8162-D6A21B87EC73}"/>
              </a:ext>
            </a:extLst>
          </p:cNvPr>
          <p:cNvSpPr>
            <a:spLocks noGrp="1"/>
          </p:cNvSpPr>
          <p:nvPr>
            <p:ph type="dt" sz="half" idx="10"/>
          </p:nvPr>
        </p:nvSpPr>
        <p:spPr/>
        <p:txBody>
          <a:bodyPr/>
          <a:lstStyle/>
          <a:p>
            <a:fld id="{5B109EE9-7274-453F-951A-F9BAADBC66D5}" type="datetimeFigureOut">
              <a:rPr lang="en-AU" smtClean="0"/>
              <a:t>11/08/2025</a:t>
            </a:fld>
            <a:endParaRPr lang="en-AU"/>
          </a:p>
        </p:txBody>
      </p:sp>
      <p:sp>
        <p:nvSpPr>
          <p:cNvPr id="4" name="Footer Placeholder 3">
            <a:extLst>
              <a:ext uri="{FF2B5EF4-FFF2-40B4-BE49-F238E27FC236}">
                <a16:creationId xmlns:a16="http://schemas.microsoft.com/office/drawing/2014/main" id="{3B0F9277-9FFF-43EB-B23D-01911C014FB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9DD0D59C-6D8E-4814-B334-0D88DBA98B8C}"/>
              </a:ext>
            </a:extLst>
          </p:cNvPr>
          <p:cNvSpPr>
            <a:spLocks noGrp="1"/>
          </p:cNvSpPr>
          <p:nvPr>
            <p:ph type="sldNum" sz="quarter" idx="12"/>
          </p:nvPr>
        </p:nvSpPr>
        <p:spPr/>
        <p:txBody>
          <a:bodyPr/>
          <a:lstStyle/>
          <a:p>
            <a:fld id="{2F387E8B-05E0-439A-A82E-F75E3E220D6A}" type="slidenum">
              <a:rPr lang="en-AU" smtClean="0"/>
              <a:t>‹#›</a:t>
            </a:fld>
            <a:endParaRPr lang="en-AU"/>
          </a:p>
        </p:txBody>
      </p:sp>
    </p:spTree>
    <p:extLst>
      <p:ext uri="{BB962C8B-B14F-4D97-AF65-F5344CB8AC3E}">
        <p14:creationId xmlns:p14="http://schemas.microsoft.com/office/powerpoint/2010/main" val="2325911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7A8F91-904D-4A71-823F-8EC15700F18B}"/>
              </a:ext>
            </a:extLst>
          </p:cNvPr>
          <p:cNvSpPr>
            <a:spLocks noGrp="1"/>
          </p:cNvSpPr>
          <p:nvPr>
            <p:ph type="dt" sz="half" idx="10"/>
          </p:nvPr>
        </p:nvSpPr>
        <p:spPr/>
        <p:txBody>
          <a:bodyPr/>
          <a:lstStyle/>
          <a:p>
            <a:fld id="{5B109EE9-7274-453F-951A-F9BAADBC66D5}" type="datetimeFigureOut">
              <a:rPr lang="en-AU" smtClean="0"/>
              <a:t>11/08/2025</a:t>
            </a:fld>
            <a:endParaRPr lang="en-AU"/>
          </a:p>
        </p:txBody>
      </p:sp>
      <p:sp>
        <p:nvSpPr>
          <p:cNvPr id="3" name="Footer Placeholder 2">
            <a:extLst>
              <a:ext uri="{FF2B5EF4-FFF2-40B4-BE49-F238E27FC236}">
                <a16:creationId xmlns:a16="http://schemas.microsoft.com/office/drawing/2014/main" id="{A21F2128-44CC-4A01-B9CB-FC3FD1C6A79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8047F040-7B99-42E4-A9FD-92B5FDB35783}"/>
              </a:ext>
            </a:extLst>
          </p:cNvPr>
          <p:cNvSpPr>
            <a:spLocks noGrp="1"/>
          </p:cNvSpPr>
          <p:nvPr>
            <p:ph type="sldNum" sz="quarter" idx="12"/>
          </p:nvPr>
        </p:nvSpPr>
        <p:spPr/>
        <p:txBody>
          <a:bodyPr/>
          <a:lstStyle/>
          <a:p>
            <a:fld id="{2F387E8B-05E0-439A-A82E-F75E3E220D6A}" type="slidenum">
              <a:rPr lang="en-AU" smtClean="0"/>
              <a:t>‹#›</a:t>
            </a:fld>
            <a:endParaRPr lang="en-AU"/>
          </a:p>
        </p:txBody>
      </p:sp>
    </p:spTree>
    <p:extLst>
      <p:ext uri="{BB962C8B-B14F-4D97-AF65-F5344CB8AC3E}">
        <p14:creationId xmlns:p14="http://schemas.microsoft.com/office/powerpoint/2010/main" val="24036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C9BC-E90C-4AA0-8B27-F769D6B961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4D50752-79BA-49F8-A3D5-EBCE07610C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E5A70448-02BC-49BF-86E4-1CEFA7956F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BE08D4-AAB4-46ED-9222-2DD1FEBFF36E}"/>
              </a:ext>
            </a:extLst>
          </p:cNvPr>
          <p:cNvSpPr>
            <a:spLocks noGrp="1"/>
          </p:cNvSpPr>
          <p:nvPr>
            <p:ph type="dt" sz="half" idx="10"/>
          </p:nvPr>
        </p:nvSpPr>
        <p:spPr/>
        <p:txBody>
          <a:bodyPr/>
          <a:lstStyle/>
          <a:p>
            <a:fld id="{5B109EE9-7274-453F-951A-F9BAADBC66D5}" type="datetimeFigureOut">
              <a:rPr lang="en-AU" smtClean="0"/>
              <a:t>11/08/2025</a:t>
            </a:fld>
            <a:endParaRPr lang="en-AU"/>
          </a:p>
        </p:txBody>
      </p:sp>
      <p:sp>
        <p:nvSpPr>
          <p:cNvPr id="6" name="Footer Placeholder 5">
            <a:extLst>
              <a:ext uri="{FF2B5EF4-FFF2-40B4-BE49-F238E27FC236}">
                <a16:creationId xmlns:a16="http://schemas.microsoft.com/office/drawing/2014/main" id="{89397D7D-AA47-49B3-88C2-83DCCFFD686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DA9211D-534B-4095-AEED-7330F4DFBC39}"/>
              </a:ext>
            </a:extLst>
          </p:cNvPr>
          <p:cNvSpPr>
            <a:spLocks noGrp="1"/>
          </p:cNvSpPr>
          <p:nvPr>
            <p:ph type="sldNum" sz="quarter" idx="12"/>
          </p:nvPr>
        </p:nvSpPr>
        <p:spPr/>
        <p:txBody>
          <a:bodyPr/>
          <a:lstStyle/>
          <a:p>
            <a:fld id="{2F387E8B-05E0-439A-A82E-F75E3E220D6A}" type="slidenum">
              <a:rPr lang="en-AU" smtClean="0"/>
              <a:t>‹#›</a:t>
            </a:fld>
            <a:endParaRPr lang="en-AU"/>
          </a:p>
        </p:txBody>
      </p:sp>
    </p:spTree>
    <p:extLst>
      <p:ext uri="{BB962C8B-B14F-4D97-AF65-F5344CB8AC3E}">
        <p14:creationId xmlns:p14="http://schemas.microsoft.com/office/powerpoint/2010/main" val="1834885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287D6-3479-4A70-959A-099C3E3378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5D9EBC60-A4D3-4967-9251-B812E1317F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33C1B4C-22E8-44A7-82E2-0DB498EB65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D3EB36-7776-4731-9490-0BBB1035549A}"/>
              </a:ext>
            </a:extLst>
          </p:cNvPr>
          <p:cNvSpPr>
            <a:spLocks noGrp="1"/>
          </p:cNvSpPr>
          <p:nvPr>
            <p:ph type="dt" sz="half" idx="10"/>
          </p:nvPr>
        </p:nvSpPr>
        <p:spPr/>
        <p:txBody>
          <a:bodyPr/>
          <a:lstStyle/>
          <a:p>
            <a:fld id="{5B109EE9-7274-453F-951A-F9BAADBC66D5}" type="datetimeFigureOut">
              <a:rPr lang="en-AU" smtClean="0"/>
              <a:t>11/08/2025</a:t>
            </a:fld>
            <a:endParaRPr lang="en-AU"/>
          </a:p>
        </p:txBody>
      </p:sp>
      <p:sp>
        <p:nvSpPr>
          <p:cNvPr id="6" name="Footer Placeholder 5">
            <a:extLst>
              <a:ext uri="{FF2B5EF4-FFF2-40B4-BE49-F238E27FC236}">
                <a16:creationId xmlns:a16="http://schemas.microsoft.com/office/drawing/2014/main" id="{86705E40-BBAE-4DB3-9FC6-CFAE774B4CC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3D49BF1-757F-4584-876F-7BC63974318B}"/>
              </a:ext>
            </a:extLst>
          </p:cNvPr>
          <p:cNvSpPr>
            <a:spLocks noGrp="1"/>
          </p:cNvSpPr>
          <p:nvPr>
            <p:ph type="sldNum" sz="quarter" idx="12"/>
          </p:nvPr>
        </p:nvSpPr>
        <p:spPr/>
        <p:txBody>
          <a:bodyPr/>
          <a:lstStyle/>
          <a:p>
            <a:fld id="{2F387E8B-05E0-439A-A82E-F75E3E220D6A}" type="slidenum">
              <a:rPr lang="en-AU" smtClean="0"/>
              <a:t>‹#›</a:t>
            </a:fld>
            <a:endParaRPr lang="en-AU"/>
          </a:p>
        </p:txBody>
      </p:sp>
    </p:spTree>
    <p:extLst>
      <p:ext uri="{BB962C8B-B14F-4D97-AF65-F5344CB8AC3E}">
        <p14:creationId xmlns:p14="http://schemas.microsoft.com/office/powerpoint/2010/main" val="314966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openDmnd">
          <a:fgClr>
            <a:schemeClr val="accent5">
              <a:lumMod val="60000"/>
              <a:lumOff val="40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FA97-2F7E-44EA-AF3A-2FF805B2C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FA925B3-CA96-491E-A015-06F0296BB9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3CB065E-92C3-4C22-A101-DCB8A569CB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109EE9-7274-453F-951A-F9BAADBC66D5}" type="datetimeFigureOut">
              <a:rPr lang="en-AU" smtClean="0"/>
              <a:t>11/08/2025</a:t>
            </a:fld>
            <a:endParaRPr lang="en-AU"/>
          </a:p>
        </p:txBody>
      </p:sp>
      <p:sp>
        <p:nvSpPr>
          <p:cNvPr id="5" name="Footer Placeholder 4">
            <a:extLst>
              <a:ext uri="{FF2B5EF4-FFF2-40B4-BE49-F238E27FC236}">
                <a16:creationId xmlns:a16="http://schemas.microsoft.com/office/drawing/2014/main" id="{DC3E5913-314B-426A-8C91-E60736DB2C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4EF0E077-3684-41F4-B8F0-607824A249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387E8B-05E0-439A-A82E-F75E3E220D6A}" type="slidenum">
              <a:rPr lang="en-AU" smtClean="0"/>
              <a:t>‹#›</a:t>
            </a:fld>
            <a:endParaRPr lang="en-AU"/>
          </a:p>
        </p:txBody>
      </p:sp>
    </p:spTree>
    <p:extLst>
      <p:ext uri="{BB962C8B-B14F-4D97-AF65-F5344CB8AC3E}">
        <p14:creationId xmlns:p14="http://schemas.microsoft.com/office/powerpoint/2010/main" val="850986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F643-0AF7-4D5A-9B76-F8B3EB2F5256}"/>
              </a:ext>
            </a:extLst>
          </p:cNvPr>
          <p:cNvSpPr>
            <a:spLocks noGrp="1"/>
          </p:cNvSpPr>
          <p:nvPr>
            <p:ph type="ctrTitle"/>
          </p:nvPr>
        </p:nvSpPr>
        <p:spPr>
          <a:xfrm>
            <a:off x="7464612" y="206619"/>
            <a:ext cx="4087306" cy="2889114"/>
          </a:xfrm>
        </p:spPr>
        <p:txBody>
          <a:bodyPr anchor="b">
            <a:normAutofit/>
          </a:bodyPr>
          <a:lstStyle/>
          <a:p>
            <a:pPr algn="l"/>
            <a:r>
              <a:rPr lang="en-US" sz="5000" dirty="0"/>
              <a:t>Organic Reactions and Reaction Pathways</a:t>
            </a:r>
            <a:endParaRPr lang="en-AU" sz="5000" dirty="0"/>
          </a:p>
        </p:txBody>
      </p:sp>
      <p:sp>
        <p:nvSpPr>
          <p:cNvPr id="3" name="Subtitle 2">
            <a:extLst>
              <a:ext uri="{FF2B5EF4-FFF2-40B4-BE49-F238E27FC236}">
                <a16:creationId xmlns:a16="http://schemas.microsoft.com/office/drawing/2014/main" id="{19EB0AF2-74E1-4A21-85DE-8C97E5955481}"/>
              </a:ext>
            </a:extLst>
          </p:cNvPr>
          <p:cNvSpPr>
            <a:spLocks noGrp="1"/>
          </p:cNvSpPr>
          <p:nvPr>
            <p:ph type="subTitle" idx="1"/>
          </p:nvPr>
        </p:nvSpPr>
        <p:spPr>
          <a:xfrm>
            <a:off x="6766560" y="4103371"/>
            <a:ext cx="4785357" cy="1795386"/>
          </a:xfrm>
        </p:spPr>
        <p:txBody>
          <a:bodyPr anchor="t">
            <a:normAutofit fontScale="92500"/>
          </a:bodyPr>
          <a:lstStyle/>
          <a:p>
            <a:pPr algn="l"/>
            <a:r>
              <a:rPr lang="en-AU" b="1" dirty="0"/>
              <a:t>Unit 4 –Structure, Synthesis and Design</a:t>
            </a:r>
          </a:p>
          <a:p>
            <a:pPr marL="1074738" indent="-1074738" algn="l"/>
            <a:r>
              <a:rPr lang="en-AU" b="1" dirty="0"/>
              <a:t>Topic 1 – Properties and Structure of Organic Materials</a:t>
            </a:r>
          </a:p>
          <a:p>
            <a:pPr algn="l"/>
            <a:r>
              <a:rPr lang="en-AU" b="1" dirty="0"/>
              <a:t>Oxford Chemistry U 3 &amp; 4 Chapter 10</a:t>
            </a:r>
          </a:p>
          <a:p>
            <a:pPr algn="l"/>
            <a:endParaRPr lang="en-AU" sz="1400" dirty="0"/>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Diagram&#10;&#10;Description automatically generated">
            <a:extLst>
              <a:ext uri="{FF2B5EF4-FFF2-40B4-BE49-F238E27FC236}">
                <a16:creationId xmlns:a16="http://schemas.microsoft.com/office/drawing/2014/main" id="{34938FA2-13C7-410D-96D7-BF52328CAE32}"/>
              </a:ext>
            </a:extLst>
          </p:cNvPr>
          <p:cNvPicPr>
            <a:picLocks noChangeAspect="1"/>
          </p:cNvPicPr>
          <p:nvPr/>
        </p:nvPicPr>
        <p:blipFill rotWithShape="1">
          <a:blip r:embed="rId2"/>
          <a:srcRect l="13399"/>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42023084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6FBB6-CF59-42DF-97D7-ABEA9C6C831D}"/>
              </a:ext>
            </a:extLst>
          </p:cNvPr>
          <p:cNvSpPr>
            <a:spLocks noGrp="1"/>
          </p:cNvSpPr>
          <p:nvPr>
            <p:ph type="title"/>
          </p:nvPr>
        </p:nvSpPr>
        <p:spPr>
          <a:xfrm>
            <a:off x="234193" y="138622"/>
            <a:ext cx="4153250" cy="868057"/>
          </a:xfrm>
        </p:spPr>
        <p:txBody>
          <a:bodyPr/>
          <a:lstStyle/>
          <a:p>
            <a:r>
              <a:rPr lang="en-US" b="1" dirty="0" err="1"/>
              <a:t>Polymerisation</a:t>
            </a:r>
            <a:endParaRPr lang="en-AU" b="1" dirty="0"/>
          </a:p>
        </p:txBody>
      </p:sp>
      <p:sp>
        <p:nvSpPr>
          <p:cNvPr id="3" name="Content Placeholder 2">
            <a:extLst>
              <a:ext uri="{FF2B5EF4-FFF2-40B4-BE49-F238E27FC236}">
                <a16:creationId xmlns:a16="http://schemas.microsoft.com/office/drawing/2014/main" id="{962A16E6-5AE0-48A5-AB35-2D1D86621F0F}"/>
              </a:ext>
            </a:extLst>
          </p:cNvPr>
          <p:cNvSpPr>
            <a:spLocks noGrp="1"/>
          </p:cNvSpPr>
          <p:nvPr>
            <p:ph idx="1"/>
          </p:nvPr>
        </p:nvSpPr>
        <p:spPr>
          <a:xfrm>
            <a:off x="318083" y="1006678"/>
            <a:ext cx="6334965" cy="5578679"/>
          </a:xfrm>
        </p:spPr>
        <p:txBody>
          <a:bodyPr/>
          <a:lstStyle/>
          <a:p>
            <a:r>
              <a:rPr lang="en-US" sz="2400" b="1" i="0" u="none" strike="noStrike" baseline="0" dirty="0" err="1">
                <a:solidFill>
                  <a:srgbClr val="005BAB"/>
                </a:solidFill>
                <a:latin typeface="Arial Narrow" panose="020B0606020202030204" pitchFamily="34" charset="0"/>
              </a:rPr>
              <a:t>Polymerisation</a:t>
            </a:r>
            <a:r>
              <a:rPr lang="en-US" sz="2400" b="1" i="0" u="none" strike="noStrike" baseline="0" dirty="0">
                <a:solidFill>
                  <a:srgbClr val="005BAB"/>
                </a:solidFill>
                <a:latin typeface="Arial Narrow" panose="020B0606020202030204" pitchFamily="34" charset="0"/>
              </a:rPr>
              <a:t> </a:t>
            </a:r>
            <a:r>
              <a:rPr lang="en-US" sz="2400" b="0" i="0" u="none" strike="noStrike" baseline="0" dirty="0">
                <a:solidFill>
                  <a:srgbClr val="231F20"/>
                </a:solidFill>
                <a:latin typeface="Arial Narrow" panose="020B0606020202030204" pitchFamily="34" charset="0"/>
              </a:rPr>
              <a:t>is the successive addition reactions of alkene </a:t>
            </a:r>
            <a:r>
              <a:rPr lang="en-US" sz="2400" b="1" i="0" u="none" strike="noStrike" baseline="0" dirty="0">
                <a:solidFill>
                  <a:srgbClr val="005BAB"/>
                </a:solidFill>
                <a:latin typeface="Arial Narrow" panose="020B0606020202030204" pitchFamily="34" charset="0"/>
              </a:rPr>
              <a:t>monomers </a:t>
            </a:r>
            <a:r>
              <a:rPr lang="en-US" sz="2400" i="0" u="none" strike="noStrike" baseline="0" dirty="0">
                <a:latin typeface="Arial Narrow" panose="020B0606020202030204" pitchFamily="34" charset="0"/>
              </a:rPr>
              <a:t>(or </a:t>
            </a:r>
            <a:r>
              <a:rPr lang="en-US" sz="2400" b="1" i="0" u="none" strike="noStrike" baseline="0" dirty="0">
                <a:latin typeface="Arial Narrow" panose="020B0606020202030204" pitchFamily="34" charset="0"/>
              </a:rPr>
              <a:t>single unit </a:t>
            </a:r>
            <a:r>
              <a:rPr lang="en-US" sz="2400" i="0" u="none" strike="noStrike" baseline="0" dirty="0">
                <a:latin typeface="Arial Narrow" panose="020B0606020202030204" pitchFamily="34" charset="0"/>
              </a:rPr>
              <a:t>of the polymer) </a:t>
            </a:r>
            <a:r>
              <a:rPr lang="en-US" sz="2400" b="0" i="0" u="none" strike="noStrike" baseline="0" dirty="0">
                <a:solidFill>
                  <a:srgbClr val="231F20"/>
                </a:solidFill>
                <a:latin typeface="Arial Narrow" panose="020B0606020202030204" pitchFamily="34" charset="0"/>
              </a:rPr>
              <a:t>to form a polymer. A catalyst is required to break the double bond and produce a long chain of carbon atoms.</a:t>
            </a:r>
          </a:p>
          <a:p>
            <a:pPr algn="l"/>
            <a:r>
              <a:rPr lang="en-AU" sz="2400" b="0" i="0" u="none" strike="noStrike" baseline="0" dirty="0">
                <a:solidFill>
                  <a:srgbClr val="231F20"/>
                </a:solidFill>
                <a:latin typeface="Arial Narrow" panose="020B0606020202030204" pitchFamily="34" charset="0"/>
              </a:rPr>
              <a:t>Polymerisation is a self-addition reaction. This means that if other reagents were present, the polymerisation reaction would be prevented from taking place. The reactions require heat, high pressure and a catalyst that helps generate unpaired non-bonding electrons.</a:t>
            </a:r>
            <a:endParaRPr lang="en-US" sz="2400" dirty="0">
              <a:solidFill>
                <a:srgbClr val="231F20"/>
              </a:solidFill>
              <a:latin typeface="Arial Narrow" panose="020B0606020202030204" pitchFamily="34" charset="0"/>
            </a:endParaRPr>
          </a:p>
          <a:p>
            <a:pPr algn="l"/>
            <a:r>
              <a:rPr lang="en-GB" sz="2400" b="1" i="0" u="none" strike="noStrike" baseline="0" dirty="0">
                <a:solidFill>
                  <a:srgbClr val="231F20"/>
                </a:solidFill>
                <a:highlight>
                  <a:srgbClr val="FFFF00"/>
                </a:highlight>
                <a:latin typeface="Arial Narrow" panose="020B0606020202030204" pitchFamily="34" charset="0"/>
              </a:rPr>
              <a:t>Study tip</a:t>
            </a:r>
          </a:p>
          <a:p>
            <a:pPr algn="l"/>
            <a:r>
              <a:rPr lang="en-GB" sz="2400" b="0" i="0" u="none" strike="noStrike" baseline="0" dirty="0">
                <a:solidFill>
                  <a:srgbClr val="231F20"/>
                </a:solidFill>
                <a:latin typeface="Arial Narrow" panose="020B0606020202030204" pitchFamily="34" charset="0"/>
              </a:rPr>
              <a:t>It is important to write the reaction conditions on the chemical equation arrow.</a:t>
            </a:r>
            <a:endParaRPr lang="en-US" sz="2400" b="0" i="0" u="none" strike="noStrike" baseline="0" dirty="0">
              <a:solidFill>
                <a:srgbClr val="231F20"/>
              </a:solidFill>
              <a:latin typeface="Arial Narrow" panose="020B0606020202030204" pitchFamily="34" charset="0"/>
            </a:endParaRPr>
          </a:p>
        </p:txBody>
      </p:sp>
      <p:pic>
        <p:nvPicPr>
          <p:cNvPr id="5" name="Picture 4">
            <a:extLst>
              <a:ext uri="{FF2B5EF4-FFF2-40B4-BE49-F238E27FC236}">
                <a16:creationId xmlns:a16="http://schemas.microsoft.com/office/drawing/2014/main" id="{7610F1CE-7895-4B32-A0A0-17E0A3413616}"/>
              </a:ext>
            </a:extLst>
          </p:cNvPr>
          <p:cNvPicPr>
            <a:picLocks noChangeAspect="1"/>
          </p:cNvPicPr>
          <p:nvPr/>
        </p:nvPicPr>
        <p:blipFill>
          <a:blip r:embed="rId2"/>
          <a:stretch>
            <a:fillRect/>
          </a:stretch>
        </p:blipFill>
        <p:spPr>
          <a:xfrm>
            <a:off x="6729699" y="272643"/>
            <a:ext cx="5144218" cy="5687219"/>
          </a:xfrm>
          <a:prstGeom prst="rect">
            <a:avLst/>
          </a:prstGeom>
        </p:spPr>
      </p:pic>
    </p:spTree>
    <p:extLst>
      <p:ext uri="{BB962C8B-B14F-4D97-AF65-F5344CB8AC3E}">
        <p14:creationId xmlns:p14="http://schemas.microsoft.com/office/powerpoint/2010/main" val="3549750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openDmnd">
          <a:fgClr>
            <a:srgbClr val="92D050"/>
          </a:fgClr>
          <a:bgClr>
            <a:schemeClr val="bg1"/>
          </a:bgClr>
        </a:patt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10028E-CF7C-CB43-84F6-A2DABA004978}"/>
              </a:ext>
            </a:extLst>
          </p:cNvPr>
          <p:cNvPicPr>
            <a:picLocks noChangeAspect="1"/>
          </p:cNvPicPr>
          <p:nvPr/>
        </p:nvPicPr>
        <p:blipFill>
          <a:blip r:embed="rId2"/>
          <a:stretch>
            <a:fillRect/>
          </a:stretch>
        </p:blipFill>
        <p:spPr>
          <a:xfrm>
            <a:off x="2922650" y="1605236"/>
            <a:ext cx="6346700" cy="3647528"/>
          </a:xfrm>
          <a:prstGeom prst="rect">
            <a:avLst/>
          </a:prstGeom>
        </p:spPr>
      </p:pic>
    </p:spTree>
    <p:extLst>
      <p:ext uri="{BB962C8B-B14F-4D97-AF65-F5344CB8AC3E}">
        <p14:creationId xmlns:p14="http://schemas.microsoft.com/office/powerpoint/2010/main" val="2876002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D6218-C9A1-4EDF-829B-B2DFED69B9BF}"/>
              </a:ext>
            </a:extLst>
          </p:cNvPr>
          <p:cNvSpPr>
            <a:spLocks noGrp="1"/>
          </p:cNvSpPr>
          <p:nvPr>
            <p:ph type="title"/>
          </p:nvPr>
        </p:nvSpPr>
        <p:spPr>
          <a:xfrm>
            <a:off x="217415" y="155401"/>
            <a:ext cx="5369653" cy="746473"/>
          </a:xfrm>
        </p:spPr>
        <p:txBody>
          <a:bodyPr>
            <a:normAutofit/>
          </a:bodyPr>
          <a:lstStyle/>
          <a:p>
            <a:r>
              <a:rPr lang="en-US" b="1" dirty="0"/>
              <a:t>Elimination Reactions</a:t>
            </a:r>
            <a:endParaRPr lang="en-AU"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09648A-2546-4D1D-9574-260A6DA07F12}"/>
                  </a:ext>
                </a:extLst>
              </p:cNvPr>
              <p:cNvSpPr>
                <a:spLocks noGrp="1"/>
              </p:cNvSpPr>
              <p:nvPr>
                <p:ph idx="1"/>
              </p:nvPr>
            </p:nvSpPr>
            <p:spPr>
              <a:xfrm>
                <a:off x="217415" y="901874"/>
                <a:ext cx="11757170" cy="5800725"/>
              </a:xfrm>
            </p:spPr>
            <p:txBody>
              <a:bodyPr>
                <a:noAutofit/>
              </a:bodyPr>
              <a:lstStyle/>
              <a:p>
                <a:pPr algn="l"/>
                <a:r>
                  <a:rPr lang="en-US" sz="2200" b="1" i="0" u="none" strike="noStrike" baseline="0" dirty="0">
                    <a:solidFill>
                      <a:srgbClr val="005BAB"/>
                    </a:solidFill>
                    <a:latin typeface="Arial Narrow" panose="020B0606020202030204" pitchFamily="34" charset="0"/>
                  </a:rPr>
                  <a:t>Elimination reactions </a:t>
                </a:r>
                <a:r>
                  <a:rPr lang="en-US" sz="2200" b="0" i="0" u="none" strike="noStrike" baseline="0" dirty="0">
                    <a:solidFill>
                      <a:srgbClr val="231F20"/>
                    </a:solidFill>
                    <a:latin typeface="Arial Narrow" panose="020B0606020202030204" pitchFamily="34" charset="0"/>
                  </a:rPr>
                  <a:t>involve the removal of substituents from two adjacent carbon atoms in a haloalkane to form a multiple bond. The reaction involves heating the haloalkane under </a:t>
                </a:r>
                <a:r>
                  <a:rPr lang="en-US" sz="2200" b="1" i="0" u="none" strike="noStrike" baseline="0" dirty="0">
                    <a:solidFill>
                      <a:srgbClr val="005BAB"/>
                    </a:solidFill>
                    <a:latin typeface="Arial Narrow" panose="020B0606020202030204" pitchFamily="34" charset="0"/>
                  </a:rPr>
                  <a:t>reflux </a:t>
                </a:r>
                <a:r>
                  <a:rPr lang="en-US" sz="2200" b="0" i="0" u="none" strike="noStrike" baseline="0" dirty="0">
                    <a:solidFill>
                      <a:srgbClr val="231F20"/>
                    </a:solidFill>
                    <a:latin typeface="Arial Narrow" panose="020B0606020202030204" pitchFamily="34" charset="0"/>
                  </a:rPr>
                  <a:t>with a concentrated solution of either sodium hydroxide or potassium hydroxide in </a:t>
                </a:r>
                <a:r>
                  <a:rPr lang="en-AU" sz="2200" b="0" i="0" u="none" strike="noStrike" baseline="0" dirty="0">
                    <a:solidFill>
                      <a:srgbClr val="231F20"/>
                    </a:solidFill>
                    <a:latin typeface="Arial Narrow" panose="020B0606020202030204" pitchFamily="34" charset="0"/>
                  </a:rPr>
                  <a:t>ethanol. In other words a single reactant splits into two products.</a:t>
                </a:r>
              </a:p>
              <a:p>
                <a:pPr>
                  <a:lnSpc>
                    <a:spcPct val="107000"/>
                  </a:lnSpc>
                  <a:spcAft>
                    <a:spcPts val="800"/>
                  </a:spcAft>
                </a:pPr>
                <a:r>
                  <a:rPr lang="en-US" sz="2200"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rPr>
                  <a:t>In a sense, it is the opposite of addition reactions. In other words removing substituents to form a multiple bond. Most commonly with a haloalkane.</a:t>
                </a:r>
                <a:endParaRPr lang="en-GB" sz="2200" dirty="0">
                  <a:effectLst/>
                  <a:latin typeface="Arial Narrow" panose="020B0606020202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200" dirty="0">
                    <a:effectLst/>
                    <a:latin typeface="Arial Narrow" panose="020B0606020202030204" pitchFamily="34" charset="0"/>
                    <a:ea typeface="Calibri" panose="020F0502020204030204" pitchFamily="34" charset="0"/>
                    <a:cs typeface="Times New Roman" panose="02020603050405020304" pitchFamily="18" charset="0"/>
                  </a:rPr>
                  <a:t>Haloalkane + NaOH  </a:t>
                </a:r>
                <a14:m>
                  <m:oMath xmlns:m="http://schemas.openxmlformats.org/officeDocument/2006/math">
                    <m:box>
                      <m:boxPr>
                        <m:ctrlPr>
                          <a:rPr lang="en-GB" sz="2200" i="1">
                            <a:effectLst/>
                            <a:latin typeface="Cambria Math" panose="02040503050406030204" pitchFamily="18" charset="0"/>
                            <a:ea typeface="Calibri" panose="020F0502020204030204" pitchFamily="34" charset="0"/>
                            <a:cs typeface="Times New Roman" panose="02020603050405020304" pitchFamily="18" charset="0"/>
                          </a:rPr>
                        </m:ctrlPr>
                      </m:boxPr>
                      <m:e>
                        <m:groupChr>
                          <m:groupChrPr>
                            <m:chr m:val="→"/>
                            <m:vertJc m:val="bot"/>
                            <m:ctrlPr>
                              <a:rPr lang="en-GB" sz="2200" i="1">
                                <a:effectLst/>
                                <a:latin typeface="Cambria Math" panose="02040503050406030204" pitchFamily="18" charset="0"/>
                                <a:ea typeface="Calibri" panose="020F0502020204030204" pitchFamily="34" charset="0"/>
                                <a:cs typeface="Times New Roman" panose="02020603050405020304" pitchFamily="18" charset="0"/>
                              </a:rPr>
                            </m:ctrlPr>
                          </m:groupChrPr>
                          <m:e>
                            <m:r>
                              <a:rPr lang="en-US" sz="2200" i="1">
                                <a:effectLst/>
                                <a:latin typeface="Cambria Math" panose="02040503050406030204" pitchFamily="18" charset="0"/>
                                <a:ea typeface="Calibri" panose="020F0502020204030204" pitchFamily="34" charset="0"/>
                                <a:cs typeface="Times New Roman" panose="02020603050405020304" pitchFamily="18" charset="0"/>
                              </a:rPr>
                              <m:t>𝐻𝑖𝑔h</m:t>
                            </m:r>
                            <m:r>
                              <a:rPr lang="en-US" sz="2200" i="1">
                                <a:effectLst/>
                                <a:latin typeface="Cambria Math" panose="02040503050406030204" pitchFamily="18" charset="0"/>
                                <a:ea typeface="Calibri" panose="020F0502020204030204" pitchFamily="34" charset="0"/>
                                <a:cs typeface="Times New Roman" panose="02020603050405020304" pitchFamily="18" charset="0"/>
                              </a:rPr>
                              <m:t> </m:t>
                            </m:r>
                            <m:r>
                              <a:rPr lang="en-US" sz="2200" i="1">
                                <a:effectLst/>
                                <a:latin typeface="Cambria Math" panose="02040503050406030204" pitchFamily="18" charset="0"/>
                                <a:ea typeface="Calibri" panose="020F0502020204030204" pitchFamily="34" charset="0"/>
                                <a:cs typeface="Times New Roman" panose="02020603050405020304" pitchFamily="18" charset="0"/>
                              </a:rPr>
                              <m:t>𝑇𝑒𝑚𝑝𝑒𝑟𝑎𝑡𝑢𝑟𝑒</m:t>
                            </m:r>
                          </m:e>
                        </m:groupChr>
                      </m:e>
                    </m:box>
                  </m:oMath>
                </a14:m>
                <a:r>
                  <a:rPr lang="en-US" sz="2200" dirty="0">
                    <a:effectLst/>
                    <a:latin typeface="Arial Narrow" panose="020B0606020202030204" pitchFamily="34" charset="0"/>
                    <a:ea typeface="Calibri" panose="020F0502020204030204" pitchFamily="34" charset="0"/>
                    <a:cs typeface="Times New Roman" panose="02020603050405020304" pitchFamily="18" charset="0"/>
                  </a:rPr>
                  <a:t>  Alkene + Salt + Water</a:t>
                </a:r>
                <a:endParaRPr lang="en-GB" sz="2200" dirty="0">
                  <a:effectLst/>
                  <a:latin typeface="Arial Narrow" panose="020B0606020202030204" pitchFamily="34" charset="0"/>
                  <a:ea typeface="Calibri" panose="020F0502020204030204" pitchFamily="34" charset="0"/>
                  <a:cs typeface="Times New Roman" panose="02020603050405020304" pitchFamily="18" charset="0"/>
                </a:endParaRPr>
              </a:p>
              <a:p>
                <a:pPr algn="l"/>
                <a:endParaRPr lang="en-AU" sz="2200" dirty="0">
                  <a:solidFill>
                    <a:srgbClr val="231F20"/>
                  </a:solidFill>
                  <a:latin typeface="Arial Narrow" panose="020B0606020202030204" pitchFamily="34" charset="0"/>
                </a:endParaRPr>
              </a:p>
              <a:p>
                <a:pPr algn="l"/>
                <a:endParaRPr lang="en-AU" sz="2400" dirty="0">
                  <a:solidFill>
                    <a:srgbClr val="231F20"/>
                  </a:solidFill>
                  <a:latin typeface="Arial Narrow" panose="020B0606020202030204" pitchFamily="34" charset="0"/>
                </a:endParaRPr>
              </a:p>
              <a:p>
                <a:pPr algn="l"/>
                <a:endParaRPr lang="en-AU" sz="2200" dirty="0">
                  <a:solidFill>
                    <a:srgbClr val="231F20"/>
                  </a:solidFill>
                  <a:latin typeface="Arial Narrow" panose="020B0606020202030204" pitchFamily="34" charset="0"/>
                </a:endParaRPr>
              </a:p>
              <a:p>
                <a:pPr algn="l"/>
                <a:r>
                  <a:rPr lang="en-AU" sz="2200" b="0" i="0" u="none" strike="noStrike" baseline="0" dirty="0">
                    <a:solidFill>
                      <a:srgbClr val="231F20"/>
                    </a:solidFill>
                    <a:latin typeface="Arial Narrow" panose="020B0606020202030204" pitchFamily="34" charset="0"/>
                  </a:rPr>
                  <a:t>The type of haloalkane determines the type of reaction that takes place. Tertiary haloalkanes mostly undergo elimination reactions. However, secondary haloalkanes undergo a mixture of elimination reactions and substitution reactions. (Substitution reactions are discussed in section 10.4.) When using ethanol as a solvent, higher temperatures and higher concentrations of sodium hydroxide all favour the haloalkane undergoing an elimination </a:t>
                </a:r>
                <a:r>
                  <a:rPr lang="en-GB" sz="2200" b="0" i="0" u="none" strike="noStrike" baseline="0" dirty="0">
                    <a:solidFill>
                      <a:srgbClr val="231F20"/>
                    </a:solidFill>
                    <a:latin typeface="Arial Narrow" panose="020B0606020202030204" pitchFamily="34" charset="0"/>
                  </a:rPr>
                  <a:t>reaction</a:t>
                </a:r>
                <a:endParaRPr lang="en-AU" sz="2200" dirty="0">
                  <a:solidFill>
                    <a:srgbClr val="231F20"/>
                  </a:solidFill>
                  <a:latin typeface="Arial Narrow" panose="020B0606020202030204" pitchFamily="34" charset="0"/>
                </a:endParaRPr>
              </a:p>
            </p:txBody>
          </p:sp>
        </mc:Choice>
        <mc:Fallback xmlns="">
          <p:sp>
            <p:nvSpPr>
              <p:cNvPr id="3" name="Content Placeholder 2">
                <a:extLst>
                  <a:ext uri="{FF2B5EF4-FFF2-40B4-BE49-F238E27FC236}">
                    <a16:creationId xmlns:a16="http://schemas.microsoft.com/office/drawing/2014/main" id="{8A09648A-2546-4D1D-9574-260A6DA07F12}"/>
                  </a:ext>
                </a:extLst>
              </p:cNvPr>
              <p:cNvSpPr>
                <a:spLocks noGrp="1" noRot="1" noChangeAspect="1" noMove="1" noResize="1" noEditPoints="1" noAdjustHandles="1" noChangeArrowheads="1" noChangeShapeType="1" noTextEdit="1"/>
              </p:cNvSpPr>
              <p:nvPr>
                <p:ph idx="1"/>
              </p:nvPr>
            </p:nvSpPr>
            <p:spPr>
              <a:xfrm>
                <a:off x="217415" y="901874"/>
                <a:ext cx="11757170" cy="5800725"/>
              </a:xfrm>
              <a:blipFill>
                <a:blip r:embed="rId2"/>
                <a:stretch>
                  <a:fillRect l="-622" t="-1366" r="-467" b="-409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BBBF566D-1EA5-4085-A2D9-6E97035F1232}"/>
              </a:ext>
            </a:extLst>
          </p:cNvPr>
          <p:cNvPicPr>
            <a:picLocks noChangeAspect="1"/>
          </p:cNvPicPr>
          <p:nvPr/>
        </p:nvPicPr>
        <p:blipFill>
          <a:blip r:embed="rId3"/>
          <a:stretch>
            <a:fillRect/>
          </a:stretch>
        </p:blipFill>
        <p:spPr>
          <a:xfrm>
            <a:off x="2275710" y="3802236"/>
            <a:ext cx="7640580" cy="1429880"/>
          </a:xfrm>
          <a:prstGeom prst="rect">
            <a:avLst/>
          </a:prstGeom>
        </p:spPr>
      </p:pic>
    </p:spTree>
    <p:extLst>
      <p:ext uri="{BB962C8B-B14F-4D97-AF65-F5344CB8AC3E}">
        <p14:creationId xmlns:p14="http://schemas.microsoft.com/office/powerpoint/2010/main" val="25669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D6218-C9A1-4EDF-829B-B2DFED69B9BF}"/>
              </a:ext>
            </a:extLst>
          </p:cNvPr>
          <p:cNvSpPr>
            <a:spLocks noGrp="1"/>
          </p:cNvSpPr>
          <p:nvPr>
            <p:ph type="title"/>
          </p:nvPr>
        </p:nvSpPr>
        <p:spPr>
          <a:xfrm>
            <a:off x="217415" y="155401"/>
            <a:ext cx="8459587" cy="876446"/>
          </a:xfrm>
        </p:spPr>
        <p:txBody>
          <a:bodyPr/>
          <a:lstStyle/>
          <a:p>
            <a:r>
              <a:rPr lang="en-US" b="1" dirty="0"/>
              <a:t>Dehydration Reactions</a:t>
            </a:r>
            <a:endParaRPr lang="en-AU"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09648A-2546-4D1D-9574-260A6DA07F12}"/>
                  </a:ext>
                </a:extLst>
              </p:cNvPr>
              <p:cNvSpPr>
                <a:spLocks noGrp="1"/>
              </p:cNvSpPr>
              <p:nvPr>
                <p:ph idx="1"/>
              </p:nvPr>
            </p:nvSpPr>
            <p:spPr>
              <a:xfrm>
                <a:off x="217415" y="1031846"/>
                <a:ext cx="11757170" cy="5184395"/>
              </a:xfrm>
            </p:spPr>
            <p:txBody>
              <a:bodyPr>
                <a:noAutofit/>
              </a:bodyPr>
              <a:lstStyle/>
              <a:p>
                <a:pPr algn="l"/>
                <a:r>
                  <a:rPr lang="en-US" sz="2400" b="1" i="0" u="none" strike="noStrike" baseline="0" dirty="0">
                    <a:solidFill>
                      <a:srgbClr val="005BAB"/>
                    </a:solidFill>
                    <a:latin typeface="Arial Narrow" panose="020B0606020202030204" pitchFamily="34" charset="0"/>
                  </a:rPr>
                  <a:t>Dehydration </a:t>
                </a:r>
                <a:r>
                  <a:rPr lang="en-US" sz="2400" i="0" u="none" strike="noStrike" baseline="0" dirty="0">
                    <a:latin typeface="Arial Narrow" panose="020B0606020202030204" pitchFamily="34" charset="0"/>
                  </a:rPr>
                  <a:t>is an </a:t>
                </a:r>
                <a:r>
                  <a:rPr lang="en-US" sz="2400" b="1" dirty="0">
                    <a:solidFill>
                      <a:srgbClr val="005BAB"/>
                    </a:solidFill>
                    <a:latin typeface="Arial Narrow" panose="020B0606020202030204" pitchFamily="34" charset="0"/>
                  </a:rPr>
                  <a:t>e</a:t>
                </a:r>
                <a:r>
                  <a:rPr lang="en-US" sz="2400" b="1" i="0" u="none" strike="noStrike" baseline="0" dirty="0">
                    <a:solidFill>
                      <a:srgbClr val="005BAB"/>
                    </a:solidFill>
                    <a:latin typeface="Arial Narrow" panose="020B0606020202030204" pitchFamily="34" charset="0"/>
                  </a:rPr>
                  <a:t>limination reaction </a:t>
                </a:r>
                <a:r>
                  <a:rPr lang="en-US" sz="2400" b="0" i="0" u="none" strike="noStrike" baseline="0" dirty="0">
                    <a:solidFill>
                      <a:srgbClr val="231F20"/>
                    </a:solidFill>
                    <a:latin typeface="Arial Narrow" panose="020B0606020202030204" pitchFamily="34" charset="0"/>
                  </a:rPr>
                  <a:t>involving the removal of water from an alcohol to form a multiple bond hydrocarbon. The reaction involves heating the alcohol</a:t>
                </a:r>
                <a:r>
                  <a:rPr lang="en-US" sz="2400" b="1" i="0" u="none" strike="noStrike" baseline="0" dirty="0">
                    <a:solidFill>
                      <a:srgbClr val="005BAB"/>
                    </a:solidFill>
                    <a:latin typeface="Arial Narrow" panose="020B0606020202030204" pitchFamily="34" charset="0"/>
                  </a:rPr>
                  <a:t> </a:t>
                </a:r>
                <a:r>
                  <a:rPr lang="en-US" sz="2400" b="0" i="0" u="none" strike="noStrike" baseline="0" dirty="0">
                    <a:solidFill>
                      <a:srgbClr val="231F20"/>
                    </a:solidFill>
                    <a:latin typeface="Arial Narrow" panose="020B0606020202030204" pitchFamily="34" charset="0"/>
                  </a:rPr>
                  <a:t>with a concentrated solution of </a:t>
                </a:r>
                <a:r>
                  <a:rPr lang="en-AU" sz="2400" b="0" i="0" u="none" strike="noStrike" baseline="0" dirty="0">
                    <a:solidFill>
                      <a:srgbClr val="231F20"/>
                    </a:solidFill>
                    <a:latin typeface="Arial Narrow" panose="020B0606020202030204" pitchFamily="34" charset="0"/>
                  </a:rPr>
                  <a:t>an acid catalyst</a:t>
                </a:r>
              </a:p>
              <a:p>
                <a:r>
                  <a:rPr lang="en-AU" sz="2400" dirty="0">
                    <a:latin typeface="Arial Narrow" panose="020B0606020202030204" pitchFamily="34" charset="0"/>
                  </a:rPr>
                  <a:t>Tertiary alcohols react readily at room temperatures while primary and secondary alcohols require very high temperatures.</a:t>
                </a:r>
              </a:p>
              <a:p>
                <a:r>
                  <a:rPr lang="en-AU" sz="2400" dirty="0">
                    <a:latin typeface="Arial Narrow" panose="020B0606020202030204" pitchFamily="34" charset="0"/>
                  </a:rPr>
                  <a:t>This reaction can be performed only on alcohols that have at least one hydrogen on the adjacent carbon. For example, methanol cannot undergo dehydration.</a:t>
                </a:r>
              </a:p>
              <a:p>
                <a:pPr>
                  <a:lnSpc>
                    <a:spcPct val="107000"/>
                  </a:lnSpc>
                  <a:spcAft>
                    <a:spcPts val="800"/>
                  </a:spcAft>
                </a:pPr>
                <a:r>
                  <a:rPr lang="en-US" sz="2400" b="1" dirty="0">
                    <a:effectLst/>
                    <a:latin typeface="Arial Narrow" panose="020B0606020202030204" pitchFamily="34" charset="0"/>
                    <a:ea typeface="Calibri" panose="020F0502020204030204" pitchFamily="34" charset="0"/>
                    <a:cs typeface="Times New Roman" panose="02020603050405020304" pitchFamily="18" charset="0"/>
                  </a:rPr>
                  <a:t>Dehydration</a:t>
                </a:r>
                <a:r>
                  <a:rPr lang="en-US" sz="2400" dirty="0">
                    <a:effectLst/>
                    <a:latin typeface="Arial Narrow" panose="020B0606020202030204" pitchFamily="34" charset="0"/>
                    <a:ea typeface="Calibri" panose="020F0502020204030204" pitchFamily="34" charset="0"/>
                    <a:cs typeface="Times New Roman" panose="02020603050405020304" pitchFamily="18" charset="0"/>
                  </a:rPr>
                  <a:t>		Alcohol  </a:t>
                </a:r>
                <a14:m>
                  <m:oMath xmlns:m="http://schemas.openxmlformats.org/officeDocument/2006/math">
                    <m:box>
                      <m:boxPr>
                        <m:ctrlPr>
                          <a:rPr lang="en-GB" sz="2400" b="1" i="1">
                            <a:effectLst/>
                            <a:latin typeface="Cambria Math" panose="02040503050406030204" pitchFamily="18" charset="0"/>
                            <a:ea typeface="Calibri" panose="020F0502020204030204" pitchFamily="34" charset="0"/>
                            <a:cs typeface="Times New Roman" panose="02020603050405020304" pitchFamily="18" charset="0"/>
                          </a:rPr>
                        </m:ctrlPr>
                      </m:boxPr>
                      <m:e>
                        <m:groupChr>
                          <m:groupChrPr>
                            <m:chr m:val="→"/>
                            <m:vertJc m:val="bot"/>
                            <m:ctrlPr>
                              <a:rPr lang="en-GB" sz="2400" b="1" i="1">
                                <a:effectLst/>
                                <a:latin typeface="Cambria Math" panose="02040503050406030204" pitchFamily="18" charset="0"/>
                                <a:ea typeface="Calibri" panose="020F0502020204030204" pitchFamily="34" charset="0"/>
                                <a:cs typeface="Times New Roman" panose="02020603050405020304" pitchFamily="18" charset="0"/>
                              </a:rPr>
                            </m:ctrlPr>
                          </m:groupChrPr>
                          <m:e>
                            <m:r>
                              <a:rPr lang="en-US" sz="2400" b="1" i="1">
                                <a:effectLst/>
                                <a:latin typeface="Cambria Math" panose="02040503050406030204" pitchFamily="18" charset="0"/>
                                <a:ea typeface="Calibri" panose="020F0502020204030204" pitchFamily="34" charset="0"/>
                                <a:cs typeface="Times New Roman" panose="02020603050405020304" pitchFamily="18" charset="0"/>
                              </a:rPr>
                              <m:t>𝑺𝒕𝒓𝒐𝒏𝒈</m:t>
                            </m:r>
                            <m:r>
                              <a:rPr lang="en-US" sz="2400" b="1" i="1">
                                <a:effectLst/>
                                <a:latin typeface="Cambria Math" panose="02040503050406030204" pitchFamily="18" charset="0"/>
                                <a:ea typeface="Calibri" panose="020F0502020204030204" pitchFamily="34" charset="0"/>
                                <a:cs typeface="Times New Roman" panose="02020603050405020304" pitchFamily="18" charset="0"/>
                              </a:rPr>
                              <m:t> </m:t>
                            </m:r>
                            <m:r>
                              <a:rPr lang="en-US" sz="2400" b="1" i="1">
                                <a:effectLst/>
                                <a:latin typeface="Cambria Math" panose="02040503050406030204" pitchFamily="18" charset="0"/>
                                <a:ea typeface="Calibri" panose="020F0502020204030204" pitchFamily="34" charset="0"/>
                                <a:cs typeface="Times New Roman" panose="02020603050405020304" pitchFamily="18" charset="0"/>
                              </a:rPr>
                              <m:t>𝒂𝒄𝒊𝒅</m:t>
                            </m:r>
                            <m:r>
                              <a:rPr lang="en-US" sz="2400" b="1"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GB" sz="2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effectLst/>
                                    <a:latin typeface="Cambria Math" panose="02040503050406030204" pitchFamily="18" charset="0"/>
                                    <a:ea typeface="Calibri" panose="020F0502020204030204" pitchFamily="34" charset="0"/>
                                    <a:cs typeface="Times New Roman" panose="02020603050405020304" pitchFamily="18" charset="0"/>
                                  </a:rPr>
                                  <m:t>𝑯</m:t>
                                </m:r>
                              </m:e>
                              <m:sub>
                                <m:r>
                                  <a:rPr lang="en-US" sz="2400" b="1" i="1">
                                    <a:effectLst/>
                                    <a:latin typeface="Cambria Math" panose="02040503050406030204" pitchFamily="18" charset="0"/>
                                    <a:ea typeface="Calibri" panose="020F0502020204030204" pitchFamily="34" charset="0"/>
                                    <a:cs typeface="Times New Roman" panose="02020603050405020304" pitchFamily="18" charset="0"/>
                                  </a:rPr>
                                  <m:t>𝟐</m:t>
                                </m:r>
                              </m:sub>
                            </m:sSub>
                            <m:sSub>
                              <m:sSubPr>
                                <m:ctrlPr>
                                  <a:rPr lang="en-GB" sz="2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a:effectLst/>
                                    <a:latin typeface="Cambria Math" panose="02040503050406030204" pitchFamily="18" charset="0"/>
                                    <a:ea typeface="Calibri" panose="020F0502020204030204" pitchFamily="34" charset="0"/>
                                    <a:cs typeface="Times New Roman" panose="02020603050405020304" pitchFamily="18" charset="0"/>
                                  </a:rPr>
                                  <m:t>𝑺𝑶</m:t>
                                </m:r>
                              </m:e>
                              <m:sub>
                                <m:r>
                                  <a:rPr lang="en-US" sz="2400" b="1" i="1">
                                    <a:effectLst/>
                                    <a:latin typeface="Cambria Math" panose="02040503050406030204" pitchFamily="18" charset="0"/>
                                    <a:ea typeface="Calibri" panose="020F0502020204030204" pitchFamily="34" charset="0"/>
                                    <a:cs typeface="Times New Roman" panose="02020603050405020304" pitchFamily="18" charset="0"/>
                                  </a:rPr>
                                  <m:t>𝟒</m:t>
                                </m:r>
                              </m:sub>
                            </m:sSub>
                          </m:e>
                        </m:groupChr>
                      </m:e>
                    </m:box>
                  </m:oMath>
                </a14:m>
                <a:r>
                  <a:rPr lang="en-US" sz="2400" dirty="0">
                    <a:effectLst/>
                    <a:latin typeface="Arial Narrow" panose="020B0606020202030204" pitchFamily="34" charset="0"/>
                    <a:ea typeface="Calibri" panose="020F0502020204030204" pitchFamily="34" charset="0"/>
                    <a:cs typeface="Times New Roman" panose="02020603050405020304" pitchFamily="18" charset="0"/>
                  </a:rPr>
                  <a:t>  Alkene + Water</a:t>
                </a:r>
              </a:p>
              <a:p>
                <a:pPr>
                  <a:lnSpc>
                    <a:spcPct val="107000"/>
                  </a:lnSpc>
                  <a:spcAft>
                    <a:spcPts val="800"/>
                  </a:spcAft>
                </a:pPr>
                <a:endParaRPr lang="en-US" sz="2400" dirty="0">
                  <a:latin typeface="Arial Narrow" panose="020B0606020202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2400" dirty="0">
                  <a:latin typeface="Arial Narrow" panose="020B0606020202030204" pitchFamily="34" charset="0"/>
                  <a:ea typeface="Calibri" panose="020F0502020204030204" pitchFamily="34" charset="0"/>
                  <a:cs typeface="Times New Roman" panose="02020603050405020304" pitchFamily="18" charset="0"/>
                </a:endParaRPr>
              </a:p>
              <a:p>
                <a:pPr algn="l"/>
                <a:r>
                  <a:rPr lang="en-AU" sz="2400" b="1" dirty="0">
                    <a:solidFill>
                      <a:srgbClr val="FF0000"/>
                    </a:solidFill>
                    <a:latin typeface="Arial Narrow" panose="020B0606020202030204" pitchFamily="34" charset="0"/>
                  </a:rPr>
                  <a:t>Exercises: </a:t>
                </a:r>
              </a:p>
              <a:p>
                <a:pPr algn="l"/>
                <a:r>
                  <a:rPr lang="en-AU" sz="2400" b="1" dirty="0">
                    <a:solidFill>
                      <a:srgbClr val="FF0000"/>
                    </a:solidFill>
                    <a:latin typeface="Arial Narrow" panose="020B0606020202030204" pitchFamily="34" charset="0"/>
                  </a:rPr>
                  <a:t>Chemistry for Queensland U 3&amp;4	Check Your Learning 10.1	p 255	Questions 1 - 6</a:t>
                </a:r>
                <a:endParaRPr lang="en-AU" sz="2400" b="0" i="0" u="none" strike="noStrike" baseline="0" dirty="0">
                  <a:solidFill>
                    <a:srgbClr val="231F20"/>
                  </a:solidFill>
                  <a:latin typeface="Arial Narrow" panose="020B0606020202030204" pitchFamily="34" charset="0"/>
                </a:endParaRPr>
              </a:p>
              <a:p>
                <a:pPr algn="l"/>
                <a:endParaRPr lang="en-AU" sz="2400" dirty="0">
                  <a:solidFill>
                    <a:srgbClr val="231F20"/>
                  </a:solidFill>
                  <a:latin typeface="PlantinStd-Ligh1"/>
                </a:endParaRPr>
              </a:p>
              <a:p>
                <a:pPr algn="l"/>
                <a:endParaRPr lang="en-AU" sz="2400" dirty="0">
                  <a:solidFill>
                    <a:srgbClr val="231F20"/>
                  </a:solidFill>
                  <a:latin typeface="PlantinStd-Ligh1"/>
                </a:endParaRPr>
              </a:p>
              <a:p>
                <a:pPr algn="l"/>
                <a:endParaRPr lang="en-AU" sz="2400" dirty="0">
                  <a:solidFill>
                    <a:srgbClr val="231F20"/>
                  </a:solidFill>
                  <a:latin typeface="PlantinStd-Ligh1"/>
                </a:endParaRPr>
              </a:p>
              <a:p>
                <a:pPr algn="l"/>
                <a:endParaRPr lang="en-AU" sz="2400" dirty="0">
                  <a:solidFill>
                    <a:srgbClr val="231F20"/>
                  </a:solidFill>
                  <a:latin typeface="PlantinStd-Ligh1"/>
                </a:endParaRPr>
              </a:p>
              <a:p>
                <a:pPr algn="l"/>
                <a:endParaRPr lang="en-AU" sz="2400" dirty="0">
                  <a:solidFill>
                    <a:srgbClr val="231F20"/>
                  </a:solidFill>
                  <a:latin typeface="PlantinStd-Ligh1"/>
                </a:endParaRPr>
              </a:p>
            </p:txBody>
          </p:sp>
        </mc:Choice>
        <mc:Fallback xmlns="">
          <p:sp>
            <p:nvSpPr>
              <p:cNvPr id="3" name="Content Placeholder 2">
                <a:extLst>
                  <a:ext uri="{FF2B5EF4-FFF2-40B4-BE49-F238E27FC236}">
                    <a16:creationId xmlns:a16="http://schemas.microsoft.com/office/drawing/2014/main" id="{8A09648A-2546-4D1D-9574-260A6DA07F12}"/>
                  </a:ext>
                </a:extLst>
              </p:cNvPr>
              <p:cNvSpPr>
                <a:spLocks noGrp="1" noRot="1" noChangeAspect="1" noMove="1" noResize="1" noEditPoints="1" noAdjustHandles="1" noChangeArrowheads="1" noChangeShapeType="1" noTextEdit="1"/>
              </p:cNvSpPr>
              <p:nvPr>
                <p:ph idx="1"/>
              </p:nvPr>
            </p:nvSpPr>
            <p:spPr>
              <a:xfrm>
                <a:off x="217415" y="1031846"/>
                <a:ext cx="11757170" cy="5184395"/>
              </a:xfrm>
              <a:blipFill>
                <a:blip r:embed="rId2"/>
                <a:stretch>
                  <a:fillRect l="-726" t="-1645" b="-10106"/>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D7E9A9C3-EBCF-626A-5FB3-F7794CB6705F}"/>
              </a:ext>
            </a:extLst>
          </p:cNvPr>
          <p:cNvPicPr>
            <a:picLocks noChangeAspect="1"/>
          </p:cNvPicPr>
          <p:nvPr/>
        </p:nvPicPr>
        <p:blipFill rotWithShape="1">
          <a:blip r:embed="rId3"/>
          <a:srcRect l="2349" t="54870" b="15324"/>
          <a:stretch/>
        </p:blipFill>
        <p:spPr>
          <a:xfrm>
            <a:off x="3897630" y="4326609"/>
            <a:ext cx="8070968" cy="1751038"/>
          </a:xfrm>
          <a:prstGeom prst="rect">
            <a:avLst/>
          </a:prstGeom>
        </p:spPr>
      </p:pic>
    </p:spTree>
    <p:extLst>
      <p:ext uri="{BB962C8B-B14F-4D97-AF65-F5344CB8AC3E}">
        <p14:creationId xmlns:p14="http://schemas.microsoft.com/office/powerpoint/2010/main" val="986477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openDmnd">
          <a:fgClr>
            <a:srgbClr val="92D050"/>
          </a:fgClr>
          <a:bgClr>
            <a:schemeClr val="bg1"/>
          </a:bgClr>
        </a:patt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0B02D6-FDBD-1EAE-A924-5DBAEC347E5A}"/>
              </a:ext>
            </a:extLst>
          </p:cNvPr>
          <p:cNvPicPr>
            <a:picLocks noChangeAspect="1"/>
          </p:cNvPicPr>
          <p:nvPr/>
        </p:nvPicPr>
        <p:blipFill>
          <a:blip r:embed="rId2"/>
          <a:stretch>
            <a:fillRect/>
          </a:stretch>
        </p:blipFill>
        <p:spPr>
          <a:xfrm>
            <a:off x="3995304" y="2212807"/>
            <a:ext cx="4201392" cy="2432385"/>
          </a:xfrm>
          <a:prstGeom prst="rect">
            <a:avLst/>
          </a:prstGeom>
        </p:spPr>
      </p:pic>
    </p:spTree>
    <p:extLst>
      <p:ext uri="{BB962C8B-B14F-4D97-AF65-F5344CB8AC3E}">
        <p14:creationId xmlns:p14="http://schemas.microsoft.com/office/powerpoint/2010/main" val="3540912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0378E-38AD-4223-932B-E4BC305300C4}"/>
              </a:ext>
            </a:extLst>
          </p:cNvPr>
          <p:cNvSpPr>
            <a:spLocks noGrp="1"/>
          </p:cNvSpPr>
          <p:nvPr>
            <p:ph type="title"/>
          </p:nvPr>
        </p:nvSpPr>
        <p:spPr>
          <a:xfrm>
            <a:off x="175469" y="138622"/>
            <a:ext cx="10317271" cy="868057"/>
          </a:xfrm>
        </p:spPr>
        <p:txBody>
          <a:bodyPr>
            <a:normAutofit/>
          </a:bodyPr>
          <a:lstStyle/>
          <a:p>
            <a:r>
              <a:rPr lang="en-US" b="1" dirty="0"/>
              <a:t>Oxidation Reactions of Primary Alcohols</a:t>
            </a:r>
            <a:endParaRPr lang="en-AU"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B8A318-6C62-4F47-B9E3-CE378681CAD6}"/>
                  </a:ext>
                </a:extLst>
              </p:cNvPr>
              <p:cNvSpPr>
                <a:spLocks noGrp="1"/>
              </p:cNvSpPr>
              <p:nvPr>
                <p:ph idx="1"/>
              </p:nvPr>
            </p:nvSpPr>
            <p:spPr>
              <a:xfrm>
                <a:off x="175468" y="1006678"/>
                <a:ext cx="11778843" cy="5578679"/>
              </a:xfrm>
            </p:spPr>
            <p:txBody>
              <a:bodyPr/>
              <a:lstStyle/>
              <a:p>
                <a:pPr algn="l"/>
                <a:r>
                  <a:rPr lang="en-US" sz="2400" b="1" i="0" u="none" strike="noStrike" baseline="0" dirty="0">
                    <a:solidFill>
                      <a:srgbClr val="005BAB"/>
                    </a:solidFill>
                    <a:latin typeface="PlantinStd-Bold"/>
                  </a:rPr>
                  <a:t>Oxidation reactions </a:t>
                </a:r>
                <a:r>
                  <a:rPr lang="en-US" sz="2400" b="0" i="0" u="none" strike="noStrike" baseline="0" dirty="0">
                    <a:solidFill>
                      <a:srgbClr val="231F20"/>
                    </a:solidFill>
                    <a:latin typeface="PlantinStd-Ligh1"/>
                  </a:rPr>
                  <a:t>can be defined as the loss of electrons, the loss of hydrogen atoms, or the gain of oxygen atoms. Oxidation reactions occur in conjunction with </a:t>
                </a:r>
                <a:r>
                  <a:rPr lang="en-US" sz="2400" b="1" i="0" u="none" strike="noStrike" baseline="0" dirty="0">
                    <a:solidFill>
                      <a:srgbClr val="005BAB"/>
                    </a:solidFill>
                    <a:latin typeface="PlantinStd-Bold"/>
                  </a:rPr>
                  <a:t>reduction </a:t>
                </a:r>
                <a:r>
                  <a:rPr lang="en-AU" sz="2400" b="1" i="0" u="none" strike="noStrike" baseline="0" dirty="0">
                    <a:solidFill>
                      <a:srgbClr val="005BAB"/>
                    </a:solidFill>
                    <a:latin typeface="PlantinStd-Bold"/>
                  </a:rPr>
                  <a:t>reactions.</a:t>
                </a:r>
              </a:p>
              <a:p>
                <a:pPr algn="l"/>
                <a:r>
                  <a:rPr lang="en-US" sz="2400" b="1" i="0" u="none" strike="noStrike" baseline="0" dirty="0">
                    <a:solidFill>
                      <a:srgbClr val="231F20"/>
                    </a:solidFill>
                    <a:latin typeface="PlantinStd-Ligh1"/>
                  </a:rPr>
                  <a:t>Primary alcohols </a:t>
                </a:r>
                <a:r>
                  <a:rPr lang="en-US" sz="2400" b="0" i="0" u="none" strike="noStrike" baseline="0" dirty="0">
                    <a:solidFill>
                      <a:srgbClr val="231F20"/>
                    </a:solidFill>
                    <a:latin typeface="PlantinStd-Ligh1"/>
                  </a:rPr>
                  <a:t>are organic compounds that contain a hydroxyl functional group on the end of the carbon main chain. So, the molecule contains a –</a:t>
                </a:r>
                <a14:m>
                  <m:oMath xmlns:m="http://schemas.openxmlformats.org/officeDocument/2006/math">
                    <m:sSub>
                      <m:sSubPr>
                        <m:ctrlPr>
                          <a:rPr lang="en-US" sz="2400" b="0" i="1" u="none" strike="noStrike" baseline="0" smtClean="0">
                            <a:solidFill>
                              <a:srgbClr val="231F20"/>
                            </a:solidFill>
                            <a:latin typeface="Cambria Math" panose="02040503050406030204" pitchFamily="18" charset="0"/>
                          </a:rPr>
                        </m:ctrlPr>
                      </m:sSubPr>
                      <m:e>
                        <m:r>
                          <a:rPr lang="en-US" sz="2400" b="0" i="1" u="none" strike="noStrike" baseline="0" smtClean="0">
                            <a:solidFill>
                              <a:srgbClr val="231F20"/>
                            </a:solidFill>
                            <a:latin typeface="Cambria Math" panose="02040503050406030204" pitchFamily="18" charset="0"/>
                          </a:rPr>
                          <m:t>𝐶𝐻</m:t>
                        </m:r>
                      </m:e>
                      <m:sub>
                        <m:r>
                          <a:rPr lang="en-US" sz="2400" b="0" i="1" u="none" strike="noStrike" baseline="0" smtClean="0">
                            <a:solidFill>
                              <a:srgbClr val="231F20"/>
                            </a:solidFill>
                            <a:latin typeface="Cambria Math" panose="02040503050406030204" pitchFamily="18" charset="0"/>
                          </a:rPr>
                          <m:t>2</m:t>
                        </m:r>
                      </m:sub>
                    </m:sSub>
                  </m:oMath>
                </a14:m>
                <a:r>
                  <a:rPr lang="en-US" sz="2400" b="0" i="0" u="none" strike="noStrike" baseline="0" dirty="0">
                    <a:solidFill>
                      <a:srgbClr val="231F20"/>
                    </a:solidFill>
                    <a:latin typeface="PlantinStd-Ligh1"/>
                  </a:rPr>
                  <a:t>OH group. </a:t>
                </a:r>
              </a:p>
              <a:p>
                <a:pPr algn="l"/>
                <a:r>
                  <a:rPr lang="en-US" sz="2400" b="1" i="0" u="none" strike="noStrike" baseline="0" dirty="0">
                    <a:solidFill>
                      <a:srgbClr val="231F20"/>
                    </a:solidFill>
                    <a:latin typeface="PlantinStd-Ligh1"/>
                  </a:rPr>
                  <a:t>Oxidation of a primary alcohol </a:t>
                </a:r>
                <a:r>
                  <a:rPr lang="en-US" sz="2400" b="0" i="0" u="none" strike="noStrike" baseline="0" dirty="0">
                    <a:solidFill>
                      <a:srgbClr val="231F20"/>
                    </a:solidFill>
                    <a:latin typeface="PlantinStd-Ligh1"/>
                  </a:rPr>
                  <a:t>involves the loss of two hydrogen atoms to </a:t>
                </a:r>
                <a:r>
                  <a:rPr lang="en-US" sz="2400" b="1" i="0" u="none" strike="noStrike" baseline="0" dirty="0">
                    <a:solidFill>
                      <a:srgbClr val="231F20"/>
                    </a:solidFill>
                    <a:latin typeface="PlantinStd-Ligh1"/>
                  </a:rPr>
                  <a:t>form an aldehyde</a:t>
                </a:r>
                <a:r>
                  <a:rPr lang="en-US" sz="2400" b="0" i="0" u="none" strike="noStrike" baseline="0" dirty="0">
                    <a:solidFill>
                      <a:srgbClr val="231F20"/>
                    </a:solidFill>
                    <a:latin typeface="PlantinStd-Ligh1"/>
                  </a:rPr>
                  <a:t>. </a:t>
                </a:r>
              </a:p>
              <a:p>
                <a:pPr algn="l"/>
                <a:r>
                  <a:rPr lang="en-US" sz="2400" b="0" i="0" u="none" strike="noStrike" baseline="0" dirty="0">
                    <a:solidFill>
                      <a:srgbClr val="231F20"/>
                    </a:solidFill>
                    <a:latin typeface="PlantinStd-Ligh1"/>
                  </a:rPr>
                  <a:t>Further</a:t>
                </a:r>
                <a:r>
                  <a:rPr lang="en-US" sz="2400" dirty="0">
                    <a:solidFill>
                      <a:srgbClr val="231F20"/>
                    </a:solidFill>
                    <a:latin typeface="PlantinStd-Ligh1"/>
                  </a:rPr>
                  <a:t> </a:t>
                </a:r>
                <a:r>
                  <a:rPr lang="en-US" sz="2400" b="0" i="0" u="none" strike="noStrike" baseline="0" dirty="0">
                    <a:solidFill>
                      <a:srgbClr val="231F20"/>
                    </a:solidFill>
                    <a:latin typeface="PlantinStd-Ligh1"/>
                  </a:rPr>
                  <a:t>oxidation changes the aldehyde into a carboxylic acid, through the gain of an oxygen atom.</a:t>
                </a:r>
              </a:p>
              <a:p>
                <a:pPr algn="l"/>
                <a:r>
                  <a:rPr lang="en-US" sz="2400" b="0" i="0" u="none" strike="noStrike" baseline="0" dirty="0">
                    <a:solidFill>
                      <a:srgbClr val="231F20"/>
                    </a:solidFill>
                    <a:latin typeface="PlantinStd-Ligh1"/>
                  </a:rPr>
                  <a:t>Both stages of the oxidation reaction require a warm solution (50°C) with potassium dichromate (</a:t>
                </a:r>
                <a14:m>
                  <m:oMath xmlns:m="http://schemas.openxmlformats.org/officeDocument/2006/math">
                    <m:sSub>
                      <m:sSubPr>
                        <m:ctrlPr>
                          <a:rPr lang="en-US" sz="2400" b="0" i="1" u="none" strike="noStrike" baseline="0" smtClean="0">
                            <a:solidFill>
                              <a:srgbClr val="231F20"/>
                            </a:solidFill>
                            <a:latin typeface="Cambria Math" panose="02040503050406030204" pitchFamily="18" charset="0"/>
                          </a:rPr>
                        </m:ctrlPr>
                      </m:sSubPr>
                      <m:e>
                        <m:r>
                          <a:rPr lang="en-US" sz="2400" b="0" i="1" u="none" strike="noStrike" baseline="0" smtClean="0">
                            <a:solidFill>
                              <a:srgbClr val="231F20"/>
                            </a:solidFill>
                            <a:latin typeface="Cambria Math" panose="02040503050406030204" pitchFamily="18" charset="0"/>
                          </a:rPr>
                          <m:t>𝐾</m:t>
                        </m:r>
                      </m:e>
                      <m:sub>
                        <m:r>
                          <a:rPr lang="en-US" sz="2400" b="0" i="1" u="none" strike="noStrike" baseline="0" smtClean="0">
                            <a:solidFill>
                              <a:srgbClr val="231F20"/>
                            </a:solidFill>
                            <a:latin typeface="Cambria Math" panose="02040503050406030204" pitchFamily="18" charset="0"/>
                          </a:rPr>
                          <m:t>2</m:t>
                        </m:r>
                      </m:sub>
                    </m:sSub>
                    <m:sSub>
                      <m:sSubPr>
                        <m:ctrlPr>
                          <a:rPr lang="en-US" sz="2400" b="0" i="1" u="none" strike="noStrike" baseline="0" smtClean="0">
                            <a:solidFill>
                              <a:srgbClr val="231F20"/>
                            </a:solidFill>
                            <a:latin typeface="Cambria Math" panose="02040503050406030204" pitchFamily="18" charset="0"/>
                          </a:rPr>
                        </m:ctrlPr>
                      </m:sSubPr>
                      <m:e>
                        <m:r>
                          <a:rPr lang="en-US" sz="2400" b="0" i="1" u="none" strike="noStrike" baseline="0" smtClean="0">
                            <a:solidFill>
                              <a:srgbClr val="231F20"/>
                            </a:solidFill>
                            <a:latin typeface="Cambria Math" panose="02040503050406030204" pitchFamily="18" charset="0"/>
                          </a:rPr>
                          <m:t>𝐶𝑟</m:t>
                        </m:r>
                      </m:e>
                      <m:sub>
                        <m:r>
                          <a:rPr lang="en-US" sz="2400" b="0" i="1" u="none" strike="noStrike" baseline="0" smtClean="0">
                            <a:solidFill>
                              <a:srgbClr val="231F20"/>
                            </a:solidFill>
                            <a:latin typeface="Cambria Math" panose="02040503050406030204" pitchFamily="18" charset="0"/>
                          </a:rPr>
                          <m:t>2</m:t>
                        </m:r>
                      </m:sub>
                    </m:sSub>
                    <m:sSub>
                      <m:sSubPr>
                        <m:ctrlPr>
                          <a:rPr lang="en-US" sz="2400" b="0" i="1" u="none" strike="noStrike" baseline="0" smtClean="0">
                            <a:solidFill>
                              <a:srgbClr val="231F20"/>
                            </a:solidFill>
                            <a:latin typeface="Cambria Math" panose="02040503050406030204" pitchFamily="18" charset="0"/>
                          </a:rPr>
                        </m:ctrlPr>
                      </m:sSubPr>
                      <m:e>
                        <m:r>
                          <a:rPr lang="en-US" sz="2400" b="0" i="1" u="none" strike="noStrike" baseline="0" smtClean="0">
                            <a:solidFill>
                              <a:srgbClr val="231F20"/>
                            </a:solidFill>
                            <a:latin typeface="Cambria Math" panose="02040503050406030204" pitchFamily="18" charset="0"/>
                          </a:rPr>
                          <m:t>𝑂</m:t>
                        </m:r>
                      </m:e>
                      <m:sub>
                        <m:r>
                          <a:rPr lang="en-US" sz="2400" b="0" i="1" u="none" strike="noStrike" baseline="0" smtClean="0">
                            <a:solidFill>
                              <a:srgbClr val="231F20"/>
                            </a:solidFill>
                            <a:latin typeface="Cambria Math" panose="02040503050406030204" pitchFamily="18" charset="0"/>
                          </a:rPr>
                          <m:t>7</m:t>
                        </m:r>
                      </m:sub>
                    </m:sSub>
                  </m:oMath>
                </a14:m>
                <a:r>
                  <a:rPr lang="en-US" sz="2400" b="0" i="0" u="none" strike="noStrike" baseline="0" dirty="0">
                    <a:solidFill>
                      <a:srgbClr val="231F20"/>
                    </a:solidFill>
                    <a:latin typeface="PlantinStd-Ligh1"/>
                  </a:rPr>
                  <a:t>) or potassium permanganate (</a:t>
                </a:r>
                <a:r>
                  <a:rPr lang="en-US" sz="2400" b="0" i="0" u="none" strike="noStrike" baseline="0" dirty="0" err="1">
                    <a:solidFill>
                      <a:srgbClr val="231F20"/>
                    </a:solidFill>
                    <a:latin typeface="PlantinStd-Ligh1"/>
                  </a:rPr>
                  <a:t>KMn</a:t>
                </a:r>
                <a14:m>
                  <m:oMath xmlns:m="http://schemas.openxmlformats.org/officeDocument/2006/math">
                    <m:sSub>
                      <m:sSubPr>
                        <m:ctrlPr>
                          <a:rPr lang="en-US" sz="2400" b="0" i="1" u="none" strike="noStrike" baseline="0" smtClean="0">
                            <a:solidFill>
                              <a:srgbClr val="231F20"/>
                            </a:solidFill>
                            <a:latin typeface="Cambria Math" panose="02040503050406030204" pitchFamily="18" charset="0"/>
                          </a:rPr>
                        </m:ctrlPr>
                      </m:sSubPr>
                      <m:e>
                        <m:r>
                          <a:rPr lang="en-AU" sz="2400" b="0" i="1" u="none" strike="noStrike" baseline="0" smtClean="0">
                            <a:solidFill>
                              <a:srgbClr val="231F20"/>
                            </a:solidFill>
                            <a:latin typeface="Cambria Math" panose="02040503050406030204" pitchFamily="18" charset="0"/>
                          </a:rPr>
                          <m:t>𝑂</m:t>
                        </m:r>
                      </m:e>
                      <m:sub>
                        <m:r>
                          <a:rPr lang="en-AU" sz="2400" b="0" i="1" u="none" strike="noStrike" baseline="0" smtClean="0">
                            <a:solidFill>
                              <a:srgbClr val="231F20"/>
                            </a:solidFill>
                            <a:latin typeface="Cambria Math" panose="02040503050406030204" pitchFamily="18" charset="0"/>
                          </a:rPr>
                          <m:t>4</m:t>
                        </m:r>
                      </m:sub>
                    </m:sSub>
                  </m:oMath>
                </a14:m>
                <a:r>
                  <a:rPr lang="en-US" sz="2400" b="0" i="0" u="none" strike="noStrike" baseline="0" dirty="0">
                    <a:solidFill>
                      <a:srgbClr val="231F20"/>
                    </a:solidFill>
                    <a:latin typeface="PlantinStd-Ligh1"/>
                  </a:rPr>
                  <a:t>) that has been acidified with sulfuric acid (</a:t>
                </a:r>
                <a14:m>
                  <m:oMath xmlns:m="http://schemas.openxmlformats.org/officeDocument/2006/math">
                    <m:sSub>
                      <m:sSubPr>
                        <m:ctrlPr>
                          <a:rPr lang="en-US" sz="2400" b="0" i="1" u="none" strike="noStrike" baseline="0" smtClean="0">
                            <a:solidFill>
                              <a:srgbClr val="231F20"/>
                            </a:solidFill>
                            <a:latin typeface="Cambria Math" panose="02040503050406030204" pitchFamily="18" charset="0"/>
                          </a:rPr>
                        </m:ctrlPr>
                      </m:sSubPr>
                      <m:e>
                        <m:r>
                          <a:rPr lang="en-US" sz="2400" b="0" i="1" u="none" strike="noStrike" baseline="0" smtClean="0">
                            <a:solidFill>
                              <a:srgbClr val="231F20"/>
                            </a:solidFill>
                            <a:latin typeface="Cambria Math" panose="02040503050406030204" pitchFamily="18" charset="0"/>
                          </a:rPr>
                          <m:t>𝐻</m:t>
                        </m:r>
                      </m:e>
                      <m:sub>
                        <m:r>
                          <a:rPr lang="en-US" sz="2400" b="0" i="1" u="none" strike="noStrike" baseline="0" smtClean="0">
                            <a:solidFill>
                              <a:srgbClr val="231F20"/>
                            </a:solidFill>
                            <a:latin typeface="Cambria Math" panose="02040503050406030204" pitchFamily="18" charset="0"/>
                          </a:rPr>
                          <m:t>2</m:t>
                        </m:r>
                      </m:sub>
                    </m:sSub>
                    <m:sSub>
                      <m:sSubPr>
                        <m:ctrlPr>
                          <a:rPr lang="en-US" sz="2400" b="0" i="1" u="none" strike="noStrike" baseline="0" smtClean="0">
                            <a:solidFill>
                              <a:srgbClr val="231F20"/>
                            </a:solidFill>
                            <a:latin typeface="Cambria Math" panose="02040503050406030204" pitchFamily="18" charset="0"/>
                          </a:rPr>
                        </m:ctrlPr>
                      </m:sSubPr>
                      <m:e>
                        <m:r>
                          <a:rPr lang="en-US" sz="2400" b="0" i="1" u="none" strike="noStrike" baseline="0" smtClean="0">
                            <a:solidFill>
                              <a:srgbClr val="231F20"/>
                            </a:solidFill>
                            <a:latin typeface="Cambria Math" panose="02040503050406030204" pitchFamily="18" charset="0"/>
                          </a:rPr>
                          <m:t>𝑆𝑂</m:t>
                        </m:r>
                      </m:e>
                      <m:sub>
                        <m:r>
                          <a:rPr lang="en-US" sz="2400" b="0" i="1" u="none" strike="noStrike" baseline="0" smtClean="0">
                            <a:solidFill>
                              <a:srgbClr val="231F20"/>
                            </a:solidFill>
                            <a:latin typeface="Cambria Math" panose="02040503050406030204" pitchFamily="18" charset="0"/>
                          </a:rPr>
                          <m:t>4</m:t>
                        </m:r>
                      </m:sub>
                    </m:sSub>
                  </m:oMath>
                </a14:m>
                <a:r>
                  <a:rPr lang="en-US" sz="2400" b="0" i="0" u="none" strike="noStrike" baseline="0" dirty="0">
                    <a:solidFill>
                      <a:srgbClr val="231F20"/>
                    </a:solidFill>
                    <a:latin typeface="PlantinStd-Ligh1"/>
                  </a:rPr>
                  <a:t>)</a:t>
                </a:r>
              </a:p>
              <a:p>
                <a:pPr algn="l"/>
                <a:endParaRPr lang="en-AU" dirty="0"/>
              </a:p>
            </p:txBody>
          </p:sp>
        </mc:Choice>
        <mc:Fallback xmlns="">
          <p:sp>
            <p:nvSpPr>
              <p:cNvPr id="3" name="Content Placeholder 2">
                <a:extLst>
                  <a:ext uri="{FF2B5EF4-FFF2-40B4-BE49-F238E27FC236}">
                    <a16:creationId xmlns:a16="http://schemas.microsoft.com/office/drawing/2014/main" id="{71B8A318-6C62-4F47-B9E3-CE378681CAD6}"/>
                  </a:ext>
                </a:extLst>
              </p:cNvPr>
              <p:cNvSpPr>
                <a:spLocks noGrp="1" noRot="1" noChangeAspect="1" noMove="1" noResize="1" noEditPoints="1" noAdjustHandles="1" noChangeArrowheads="1" noChangeShapeType="1" noTextEdit="1"/>
              </p:cNvSpPr>
              <p:nvPr>
                <p:ph idx="1"/>
              </p:nvPr>
            </p:nvSpPr>
            <p:spPr>
              <a:xfrm>
                <a:off x="175468" y="1006678"/>
                <a:ext cx="11778843" cy="5578679"/>
              </a:xfrm>
              <a:blipFill>
                <a:blip r:embed="rId2"/>
                <a:stretch>
                  <a:fillRect l="-725" t="-153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775E2DF7-ADA3-4BC2-BE7F-73A347A7CB37}"/>
              </a:ext>
            </a:extLst>
          </p:cNvPr>
          <p:cNvPicPr>
            <a:picLocks noChangeAspect="1"/>
          </p:cNvPicPr>
          <p:nvPr/>
        </p:nvPicPr>
        <p:blipFill>
          <a:blip r:embed="rId3"/>
          <a:stretch>
            <a:fillRect/>
          </a:stretch>
        </p:blipFill>
        <p:spPr>
          <a:xfrm>
            <a:off x="3425190" y="5214681"/>
            <a:ext cx="6540301" cy="1504697"/>
          </a:xfrm>
          <a:prstGeom prst="rect">
            <a:avLst/>
          </a:prstGeom>
        </p:spPr>
      </p:pic>
    </p:spTree>
    <p:extLst>
      <p:ext uri="{BB962C8B-B14F-4D97-AF65-F5344CB8AC3E}">
        <p14:creationId xmlns:p14="http://schemas.microsoft.com/office/powerpoint/2010/main" val="2999344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0378E-38AD-4223-932B-E4BC305300C4}"/>
              </a:ext>
            </a:extLst>
          </p:cNvPr>
          <p:cNvSpPr>
            <a:spLocks noGrp="1"/>
          </p:cNvSpPr>
          <p:nvPr>
            <p:ph type="title"/>
          </p:nvPr>
        </p:nvSpPr>
        <p:spPr>
          <a:xfrm>
            <a:off x="175469" y="138622"/>
            <a:ext cx="11597431" cy="868057"/>
          </a:xfrm>
        </p:spPr>
        <p:txBody>
          <a:bodyPr>
            <a:normAutofit/>
          </a:bodyPr>
          <a:lstStyle/>
          <a:p>
            <a:r>
              <a:rPr lang="en-US" b="1" dirty="0"/>
              <a:t>Oxidation Reactions of Secondary Alcohols</a:t>
            </a:r>
            <a:endParaRPr lang="en-AU"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B8A318-6C62-4F47-B9E3-CE378681CAD6}"/>
                  </a:ext>
                </a:extLst>
              </p:cNvPr>
              <p:cNvSpPr>
                <a:spLocks noGrp="1"/>
              </p:cNvSpPr>
              <p:nvPr>
                <p:ph idx="1"/>
              </p:nvPr>
            </p:nvSpPr>
            <p:spPr>
              <a:xfrm>
                <a:off x="175468" y="1006678"/>
                <a:ext cx="11778843" cy="5578679"/>
              </a:xfrm>
            </p:spPr>
            <p:txBody>
              <a:bodyPr/>
              <a:lstStyle/>
              <a:p>
                <a:pPr algn="l"/>
                <a:r>
                  <a:rPr lang="en-US" sz="2400" b="1" i="0" u="none" strike="noStrike" baseline="0" dirty="0">
                    <a:solidFill>
                      <a:srgbClr val="231F20"/>
                    </a:solidFill>
                    <a:latin typeface="PlantinStd-Ligh1"/>
                  </a:rPr>
                  <a:t>Secondary alcohols </a:t>
                </a:r>
                <a:r>
                  <a:rPr lang="en-US" sz="2400" b="0" i="0" u="none" strike="noStrike" baseline="0" dirty="0">
                    <a:solidFill>
                      <a:srgbClr val="231F20"/>
                    </a:solidFill>
                    <a:latin typeface="PlantinStd-Ligh1"/>
                  </a:rPr>
                  <a:t>contain a hydroxyl functional group in the middle of the carbon main chain.</a:t>
                </a:r>
              </a:p>
              <a:p>
                <a:pPr algn="l"/>
                <a:r>
                  <a:rPr lang="en-US" sz="2400" b="1" i="0" u="none" strike="noStrike" baseline="0" dirty="0">
                    <a:solidFill>
                      <a:srgbClr val="231F20"/>
                    </a:solidFill>
                    <a:latin typeface="PlantinStd-Ligh1"/>
                  </a:rPr>
                  <a:t>Oxidation of a secondary alcohol </a:t>
                </a:r>
                <a:r>
                  <a:rPr lang="en-US" sz="2400" b="0" i="0" u="none" strike="noStrike" baseline="0" dirty="0">
                    <a:solidFill>
                      <a:srgbClr val="231F20"/>
                    </a:solidFill>
                    <a:latin typeface="PlantinStd-Ligh1"/>
                  </a:rPr>
                  <a:t>involves the loss of two hydrogen atoms to </a:t>
                </a:r>
                <a:r>
                  <a:rPr lang="en-US" sz="2400" b="1" i="0" u="none" strike="noStrike" baseline="0" dirty="0">
                    <a:solidFill>
                      <a:srgbClr val="231F20"/>
                    </a:solidFill>
                    <a:latin typeface="PlantinStd-Ligh1"/>
                  </a:rPr>
                  <a:t>form a ketone</a:t>
                </a:r>
                <a:r>
                  <a:rPr lang="en-US" sz="2400" b="0" i="0" u="none" strike="noStrike" baseline="0" dirty="0">
                    <a:solidFill>
                      <a:srgbClr val="231F20"/>
                    </a:solidFill>
                    <a:latin typeface="PlantinStd-Ligh1"/>
                  </a:rPr>
                  <a:t>. The ketone cannot be further oxidized.</a:t>
                </a:r>
              </a:p>
              <a:p>
                <a:pPr algn="l"/>
                <a:r>
                  <a:rPr lang="en-US" sz="2400" b="0" i="0" u="none" strike="noStrike" baseline="0" dirty="0">
                    <a:solidFill>
                      <a:srgbClr val="231F20"/>
                    </a:solidFill>
                    <a:latin typeface="PlantinStd-Ligh1"/>
                  </a:rPr>
                  <a:t>This reaction require a warm solution (70°C) with potassium dichromate (</a:t>
                </a:r>
                <a14:m>
                  <m:oMath xmlns:m="http://schemas.openxmlformats.org/officeDocument/2006/math">
                    <m:sSub>
                      <m:sSubPr>
                        <m:ctrlPr>
                          <a:rPr lang="en-US" sz="2400" b="0" i="1" u="none" strike="noStrike" baseline="0" smtClean="0">
                            <a:solidFill>
                              <a:srgbClr val="231F20"/>
                            </a:solidFill>
                            <a:latin typeface="Cambria Math" panose="02040503050406030204" pitchFamily="18" charset="0"/>
                          </a:rPr>
                        </m:ctrlPr>
                      </m:sSubPr>
                      <m:e>
                        <m:r>
                          <a:rPr lang="en-US" sz="2400" b="0" i="1" u="none" strike="noStrike" baseline="0" smtClean="0">
                            <a:solidFill>
                              <a:srgbClr val="231F20"/>
                            </a:solidFill>
                            <a:latin typeface="Cambria Math" panose="02040503050406030204" pitchFamily="18" charset="0"/>
                          </a:rPr>
                          <m:t>𝐾</m:t>
                        </m:r>
                      </m:e>
                      <m:sub>
                        <m:r>
                          <a:rPr lang="en-US" sz="2400" b="0" i="1" u="none" strike="noStrike" baseline="0" smtClean="0">
                            <a:solidFill>
                              <a:srgbClr val="231F20"/>
                            </a:solidFill>
                            <a:latin typeface="Cambria Math" panose="02040503050406030204" pitchFamily="18" charset="0"/>
                          </a:rPr>
                          <m:t>2</m:t>
                        </m:r>
                      </m:sub>
                    </m:sSub>
                    <m:sSub>
                      <m:sSubPr>
                        <m:ctrlPr>
                          <a:rPr lang="en-US" sz="2400" b="0" i="1" u="none" strike="noStrike" baseline="0" smtClean="0">
                            <a:solidFill>
                              <a:srgbClr val="231F20"/>
                            </a:solidFill>
                            <a:latin typeface="Cambria Math" panose="02040503050406030204" pitchFamily="18" charset="0"/>
                          </a:rPr>
                        </m:ctrlPr>
                      </m:sSubPr>
                      <m:e>
                        <m:r>
                          <a:rPr lang="en-US" sz="2400" b="0" i="1" u="none" strike="noStrike" baseline="0" smtClean="0">
                            <a:solidFill>
                              <a:srgbClr val="231F20"/>
                            </a:solidFill>
                            <a:latin typeface="Cambria Math" panose="02040503050406030204" pitchFamily="18" charset="0"/>
                          </a:rPr>
                          <m:t>𝐶𝑟</m:t>
                        </m:r>
                      </m:e>
                      <m:sub>
                        <m:r>
                          <a:rPr lang="en-US" sz="2400" b="0" i="1" u="none" strike="noStrike" baseline="0" smtClean="0">
                            <a:solidFill>
                              <a:srgbClr val="231F20"/>
                            </a:solidFill>
                            <a:latin typeface="Cambria Math" panose="02040503050406030204" pitchFamily="18" charset="0"/>
                          </a:rPr>
                          <m:t>2</m:t>
                        </m:r>
                      </m:sub>
                    </m:sSub>
                    <m:sSub>
                      <m:sSubPr>
                        <m:ctrlPr>
                          <a:rPr lang="en-US" sz="2400" b="0" i="1" u="none" strike="noStrike" baseline="0" smtClean="0">
                            <a:solidFill>
                              <a:srgbClr val="231F20"/>
                            </a:solidFill>
                            <a:latin typeface="Cambria Math" panose="02040503050406030204" pitchFamily="18" charset="0"/>
                          </a:rPr>
                        </m:ctrlPr>
                      </m:sSubPr>
                      <m:e>
                        <m:r>
                          <a:rPr lang="en-US" sz="2400" b="0" i="1" u="none" strike="noStrike" baseline="0" smtClean="0">
                            <a:solidFill>
                              <a:srgbClr val="231F20"/>
                            </a:solidFill>
                            <a:latin typeface="Cambria Math" panose="02040503050406030204" pitchFamily="18" charset="0"/>
                          </a:rPr>
                          <m:t>𝑂</m:t>
                        </m:r>
                      </m:e>
                      <m:sub>
                        <m:r>
                          <a:rPr lang="en-US" sz="2400" b="0" i="1" u="none" strike="noStrike" baseline="0" smtClean="0">
                            <a:solidFill>
                              <a:srgbClr val="231F20"/>
                            </a:solidFill>
                            <a:latin typeface="Cambria Math" panose="02040503050406030204" pitchFamily="18" charset="0"/>
                          </a:rPr>
                          <m:t>7</m:t>
                        </m:r>
                      </m:sub>
                    </m:sSub>
                  </m:oMath>
                </a14:m>
                <a:r>
                  <a:rPr lang="en-US" sz="2400" b="0" i="0" u="none" strike="noStrike" baseline="0" dirty="0">
                    <a:solidFill>
                      <a:srgbClr val="231F20"/>
                    </a:solidFill>
                    <a:latin typeface="PlantinStd-Ligh1"/>
                  </a:rPr>
                  <a:t>) that has been acidified with sulfuric acid (</a:t>
                </a:r>
                <a14:m>
                  <m:oMath xmlns:m="http://schemas.openxmlformats.org/officeDocument/2006/math">
                    <m:sSub>
                      <m:sSubPr>
                        <m:ctrlPr>
                          <a:rPr lang="en-US" sz="2400" b="0" i="1" u="none" strike="noStrike" baseline="0" smtClean="0">
                            <a:solidFill>
                              <a:srgbClr val="231F20"/>
                            </a:solidFill>
                            <a:latin typeface="Cambria Math" panose="02040503050406030204" pitchFamily="18" charset="0"/>
                          </a:rPr>
                        </m:ctrlPr>
                      </m:sSubPr>
                      <m:e>
                        <m:r>
                          <a:rPr lang="en-US" sz="2400" b="0" i="1" u="none" strike="noStrike" baseline="0" smtClean="0">
                            <a:solidFill>
                              <a:srgbClr val="231F20"/>
                            </a:solidFill>
                            <a:latin typeface="Cambria Math" panose="02040503050406030204" pitchFamily="18" charset="0"/>
                          </a:rPr>
                          <m:t>𝐻</m:t>
                        </m:r>
                      </m:e>
                      <m:sub>
                        <m:r>
                          <a:rPr lang="en-US" sz="2400" b="0" i="1" u="none" strike="noStrike" baseline="0" smtClean="0">
                            <a:solidFill>
                              <a:srgbClr val="231F20"/>
                            </a:solidFill>
                            <a:latin typeface="Cambria Math" panose="02040503050406030204" pitchFamily="18" charset="0"/>
                          </a:rPr>
                          <m:t>2</m:t>
                        </m:r>
                      </m:sub>
                    </m:sSub>
                    <m:sSub>
                      <m:sSubPr>
                        <m:ctrlPr>
                          <a:rPr lang="en-US" sz="2400" b="0" i="1" u="none" strike="noStrike" baseline="0" smtClean="0">
                            <a:solidFill>
                              <a:srgbClr val="231F20"/>
                            </a:solidFill>
                            <a:latin typeface="Cambria Math" panose="02040503050406030204" pitchFamily="18" charset="0"/>
                          </a:rPr>
                        </m:ctrlPr>
                      </m:sSubPr>
                      <m:e>
                        <m:r>
                          <a:rPr lang="en-US" sz="2400" b="0" i="1" u="none" strike="noStrike" baseline="0" smtClean="0">
                            <a:solidFill>
                              <a:srgbClr val="231F20"/>
                            </a:solidFill>
                            <a:latin typeface="Cambria Math" panose="02040503050406030204" pitchFamily="18" charset="0"/>
                          </a:rPr>
                          <m:t>𝑆𝑂</m:t>
                        </m:r>
                      </m:e>
                      <m:sub>
                        <m:r>
                          <a:rPr lang="en-US" sz="2400" b="0" i="1" u="none" strike="noStrike" baseline="0" smtClean="0">
                            <a:solidFill>
                              <a:srgbClr val="231F20"/>
                            </a:solidFill>
                            <a:latin typeface="Cambria Math" panose="02040503050406030204" pitchFamily="18" charset="0"/>
                          </a:rPr>
                          <m:t>4</m:t>
                        </m:r>
                      </m:sub>
                    </m:sSub>
                  </m:oMath>
                </a14:m>
                <a:r>
                  <a:rPr lang="en-US" sz="2400" b="0" i="0" u="none" strike="noStrike" baseline="0" dirty="0">
                    <a:solidFill>
                      <a:srgbClr val="231F20"/>
                    </a:solidFill>
                    <a:latin typeface="PlantinStd-Ligh1"/>
                  </a:rPr>
                  <a:t>)</a:t>
                </a:r>
              </a:p>
              <a:p>
                <a:r>
                  <a:rPr lang="en-US" sz="2400" b="1" dirty="0">
                    <a:effectLst/>
                    <a:latin typeface="Arial Narrow" panose="020B0606020202030204" pitchFamily="34" charset="0"/>
                    <a:ea typeface="Calibri" panose="020F0502020204030204" pitchFamily="34" charset="0"/>
                    <a:cs typeface="Times New Roman" panose="02020603050405020304" pitchFamily="18" charset="0"/>
                  </a:rPr>
                  <a:t>Tertiary alcohols</a:t>
                </a:r>
                <a:r>
                  <a:rPr lang="en-US" sz="2400" dirty="0">
                    <a:effectLst/>
                    <a:latin typeface="Arial Narrow" panose="020B0606020202030204" pitchFamily="34" charset="0"/>
                    <a:ea typeface="Calibri" panose="020F0502020204030204" pitchFamily="34" charset="0"/>
                    <a:cs typeface="Times New Roman" panose="02020603050405020304" pitchFamily="18" charset="0"/>
                  </a:rPr>
                  <a:t> cannot be oxidized</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AU" dirty="0"/>
              </a:p>
            </p:txBody>
          </p:sp>
        </mc:Choice>
        <mc:Fallback xmlns="">
          <p:sp>
            <p:nvSpPr>
              <p:cNvPr id="3" name="Content Placeholder 2">
                <a:extLst>
                  <a:ext uri="{FF2B5EF4-FFF2-40B4-BE49-F238E27FC236}">
                    <a16:creationId xmlns:a16="http://schemas.microsoft.com/office/drawing/2014/main" id="{71B8A318-6C62-4F47-B9E3-CE378681CAD6}"/>
                  </a:ext>
                </a:extLst>
              </p:cNvPr>
              <p:cNvSpPr>
                <a:spLocks noGrp="1" noRot="1" noChangeAspect="1" noMove="1" noResize="1" noEditPoints="1" noAdjustHandles="1" noChangeArrowheads="1" noChangeShapeType="1" noTextEdit="1"/>
              </p:cNvSpPr>
              <p:nvPr>
                <p:ph idx="1"/>
              </p:nvPr>
            </p:nvSpPr>
            <p:spPr>
              <a:xfrm>
                <a:off x="175468" y="1006678"/>
                <a:ext cx="11778843" cy="5578679"/>
              </a:xfrm>
              <a:blipFill>
                <a:blip r:embed="rId2"/>
                <a:stretch>
                  <a:fillRect l="-725" t="-1530" r="-932"/>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4D8AB2B7-1534-4BF6-BCF5-57666910390D}"/>
              </a:ext>
            </a:extLst>
          </p:cNvPr>
          <p:cNvPicPr>
            <a:picLocks noChangeAspect="1"/>
          </p:cNvPicPr>
          <p:nvPr/>
        </p:nvPicPr>
        <p:blipFill>
          <a:blip r:embed="rId3"/>
          <a:stretch>
            <a:fillRect/>
          </a:stretch>
        </p:blipFill>
        <p:spPr>
          <a:xfrm>
            <a:off x="2552889" y="3944607"/>
            <a:ext cx="6568270" cy="1613260"/>
          </a:xfrm>
          <a:prstGeom prst="rect">
            <a:avLst/>
          </a:prstGeom>
        </p:spPr>
      </p:pic>
    </p:spTree>
    <p:extLst>
      <p:ext uri="{BB962C8B-B14F-4D97-AF65-F5344CB8AC3E}">
        <p14:creationId xmlns:p14="http://schemas.microsoft.com/office/powerpoint/2010/main" val="1414764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openDmnd">
          <a:fgClr>
            <a:schemeClr val="accent2">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E36BC2-FDDB-D2D0-0D94-188AD378D7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44404" y="0"/>
            <a:ext cx="9703191" cy="6858000"/>
          </a:xfrm>
          <a:prstGeom prst="rect">
            <a:avLst/>
          </a:prstGeom>
          <a:noFill/>
          <a:ln>
            <a:noFill/>
          </a:ln>
        </p:spPr>
      </p:pic>
    </p:spTree>
    <p:extLst>
      <p:ext uri="{BB962C8B-B14F-4D97-AF65-F5344CB8AC3E}">
        <p14:creationId xmlns:p14="http://schemas.microsoft.com/office/powerpoint/2010/main" val="3821147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2B55B-D1DE-440A-89BD-EA6682AF17E3}"/>
              </a:ext>
            </a:extLst>
          </p:cNvPr>
          <p:cNvSpPr>
            <a:spLocks noGrp="1"/>
          </p:cNvSpPr>
          <p:nvPr>
            <p:ph type="title"/>
          </p:nvPr>
        </p:nvSpPr>
        <p:spPr>
          <a:xfrm>
            <a:off x="186690" y="193675"/>
            <a:ext cx="11818620" cy="1325563"/>
          </a:xfrm>
        </p:spPr>
        <p:txBody>
          <a:bodyPr/>
          <a:lstStyle/>
          <a:p>
            <a:r>
              <a:rPr lang="en-US" b="1" dirty="0"/>
              <a:t>Distinguishing Between Primary, Secondary and Tertiary Reactions</a:t>
            </a:r>
            <a:endParaRPr lang="en-AU"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7DA4941-2F1D-4EE1-B75B-2058EF3F0CF0}"/>
                  </a:ext>
                </a:extLst>
              </p:cNvPr>
              <p:cNvSpPr>
                <a:spLocks noGrp="1"/>
              </p:cNvSpPr>
              <p:nvPr>
                <p:ph idx="1"/>
              </p:nvPr>
            </p:nvSpPr>
            <p:spPr>
              <a:xfrm>
                <a:off x="186690" y="1825625"/>
                <a:ext cx="11700510" cy="4838700"/>
              </a:xfrm>
            </p:spPr>
            <p:txBody>
              <a:bodyPr/>
              <a:lstStyle/>
              <a:p>
                <a:pPr algn="l"/>
                <a:r>
                  <a:rPr lang="en-US" sz="2400" b="0" i="0" u="none" strike="noStrike" baseline="0" dirty="0">
                    <a:solidFill>
                      <a:srgbClr val="231F20"/>
                    </a:solidFill>
                    <a:latin typeface="PlantinStd-Ligh1"/>
                  </a:rPr>
                  <a:t>Oxidsing reagents that can be used to use to distinguish an aldehyde from a ketone </a:t>
                </a:r>
                <a:r>
                  <a:rPr lang="en-AU" sz="2400" b="0" i="0" u="none" strike="noStrike" baseline="0" dirty="0">
                    <a:solidFill>
                      <a:srgbClr val="231F20"/>
                    </a:solidFill>
                    <a:latin typeface="PlantinStd-Ligh1"/>
                  </a:rPr>
                  <a:t>include:</a:t>
                </a:r>
              </a:p>
              <a:p>
                <a:r>
                  <a:rPr lang="en-US" sz="2400" b="0" i="0" u="none" strike="noStrike" baseline="0" dirty="0">
                    <a:solidFill>
                      <a:srgbClr val="231F20"/>
                    </a:solidFill>
                    <a:latin typeface="PlantinStd-Ligh1"/>
                  </a:rPr>
                  <a:t>potassium permanganate (</a:t>
                </a:r>
                <a14:m>
                  <m:oMath xmlns:m="http://schemas.openxmlformats.org/officeDocument/2006/math">
                    <m:sSub>
                      <m:sSubPr>
                        <m:ctrlPr>
                          <a:rPr lang="en-US" sz="2400" b="0" i="1" u="none" strike="noStrike" baseline="0" smtClean="0">
                            <a:solidFill>
                              <a:srgbClr val="231F20"/>
                            </a:solidFill>
                            <a:latin typeface="Cambria Math" panose="02040503050406030204" pitchFamily="18" charset="0"/>
                          </a:rPr>
                        </m:ctrlPr>
                      </m:sSubPr>
                      <m:e>
                        <m:r>
                          <a:rPr lang="en-US" sz="2400" b="0" i="1" u="none" strike="noStrike" baseline="0" smtClean="0">
                            <a:solidFill>
                              <a:srgbClr val="231F20"/>
                            </a:solidFill>
                            <a:latin typeface="Cambria Math" panose="02040503050406030204" pitchFamily="18" charset="0"/>
                          </a:rPr>
                          <m:t>𝐾𝑀𝑛𝑂</m:t>
                        </m:r>
                      </m:e>
                      <m:sub>
                        <m:r>
                          <a:rPr lang="en-US" sz="2400" b="0" i="1" u="none" strike="noStrike" baseline="0" smtClean="0">
                            <a:solidFill>
                              <a:srgbClr val="231F20"/>
                            </a:solidFill>
                            <a:latin typeface="Cambria Math" panose="02040503050406030204" pitchFamily="18" charset="0"/>
                          </a:rPr>
                          <m:t>4</m:t>
                        </m:r>
                      </m:sub>
                    </m:sSub>
                  </m:oMath>
                </a14:m>
                <a:r>
                  <a:rPr lang="en-US" sz="2400" b="0" i="0" u="none" strike="noStrike" baseline="0" dirty="0">
                    <a:solidFill>
                      <a:srgbClr val="231F20"/>
                    </a:solidFill>
                    <a:latin typeface="PlantinStd-Ligh1"/>
                  </a:rPr>
                  <a:t>) (a purple aqueous solution), which is reduced to </a:t>
                </a:r>
                <a:r>
                  <a:rPr lang="it-IT" sz="2400" b="0" i="0" u="none" strike="noStrike" baseline="0" dirty="0">
                    <a:solidFill>
                      <a:srgbClr val="231F20"/>
                    </a:solidFill>
                    <a:latin typeface="PlantinStd-Ligh1"/>
                  </a:rPr>
                  <a:t>manganese dioxide (</a:t>
                </a:r>
                <a14:m>
                  <m:oMath xmlns:m="http://schemas.openxmlformats.org/officeDocument/2006/math">
                    <m:sSub>
                      <m:sSubPr>
                        <m:ctrlPr>
                          <a:rPr lang="en-US" sz="2400" i="1">
                            <a:solidFill>
                              <a:srgbClr val="231F20"/>
                            </a:solidFill>
                            <a:latin typeface="Cambria Math" panose="02040503050406030204" pitchFamily="18" charset="0"/>
                          </a:rPr>
                        </m:ctrlPr>
                      </m:sSubPr>
                      <m:e>
                        <m:r>
                          <a:rPr lang="en-US" sz="2400" i="1">
                            <a:solidFill>
                              <a:srgbClr val="231F20"/>
                            </a:solidFill>
                            <a:latin typeface="Cambria Math" panose="02040503050406030204" pitchFamily="18" charset="0"/>
                          </a:rPr>
                          <m:t>𝑀𝑛𝑂</m:t>
                        </m:r>
                      </m:e>
                      <m:sub>
                        <m:r>
                          <a:rPr lang="en-US" sz="2400" b="0" i="1" smtClean="0">
                            <a:solidFill>
                              <a:srgbClr val="231F20"/>
                            </a:solidFill>
                            <a:latin typeface="Cambria Math" panose="02040503050406030204" pitchFamily="18" charset="0"/>
                          </a:rPr>
                          <m:t>2</m:t>
                        </m:r>
                      </m:sub>
                    </m:sSub>
                  </m:oMath>
                </a14:m>
                <a:r>
                  <a:rPr lang="it-IT" sz="2400" b="0" i="0" u="none" strike="noStrike" baseline="0" dirty="0">
                    <a:solidFill>
                      <a:srgbClr val="231F20"/>
                    </a:solidFill>
                    <a:latin typeface="PlantinStd-Ligh1"/>
                  </a:rPr>
                  <a:t>), a brown precipitate</a:t>
                </a:r>
              </a:p>
              <a:p>
                <a:pPr algn="l"/>
                <a:r>
                  <a:rPr lang="en-US" sz="2400" b="0" i="0" u="none" strike="noStrike" baseline="0" dirty="0">
                    <a:solidFill>
                      <a:srgbClr val="231F20"/>
                    </a:solidFill>
                    <a:latin typeface="PlantinStd-Ligh1"/>
                  </a:rPr>
                  <a:t>potassium dichromate (</a:t>
                </a:r>
                <a14:m>
                  <m:oMath xmlns:m="http://schemas.openxmlformats.org/officeDocument/2006/math">
                    <m:sSub>
                      <m:sSubPr>
                        <m:ctrlPr>
                          <a:rPr lang="en-US" sz="2400" b="0" i="1" u="none" strike="noStrike" baseline="0" smtClean="0">
                            <a:solidFill>
                              <a:srgbClr val="231F20"/>
                            </a:solidFill>
                            <a:latin typeface="Cambria Math" panose="02040503050406030204" pitchFamily="18" charset="0"/>
                          </a:rPr>
                        </m:ctrlPr>
                      </m:sSubPr>
                      <m:e>
                        <m:r>
                          <a:rPr lang="en-US" sz="2400" b="0" i="1" u="none" strike="noStrike" baseline="0" smtClean="0">
                            <a:solidFill>
                              <a:srgbClr val="231F20"/>
                            </a:solidFill>
                            <a:latin typeface="Cambria Math" panose="02040503050406030204" pitchFamily="18" charset="0"/>
                          </a:rPr>
                          <m:t>𝐾</m:t>
                        </m:r>
                      </m:e>
                      <m:sub>
                        <m:r>
                          <a:rPr lang="en-US" sz="2400" b="0" i="1" u="none" strike="noStrike" baseline="0" smtClean="0">
                            <a:solidFill>
                              <a:srgbClr val="231F20"/>
                            </a:solidFill>
                            <a:latin typeface="Cambria Math" panose="02040503050406030204" pitchFamily="18" charset="0"/>
                          </a:rPr>
                          <m:t>2</m:t>
                        </m:r>
                      </m:sub>
                    </m:sSub>
                    <m:sSub>
                      <m:sSubPr>
                        <m:ctrlPr>
                          <a:rPr lang="en-US" sz="2400" b="0" i="1" u="none" strike="noStrike" baseline="0" smtClean="0">
                            <a:solidFill>
                              <a:srgbClr val="231F20"/>
                            </a:solidFill>
                            <a:latin typeface="Cambria Math" panose="02040503050406030204" pitchFamily="18" charset="0"/>
                          </a:rPr>
                        </m:ctrlPr>
                      </m:sSubPr>
                      <m:e>
                        <m:r>
                          <a:rPr lang="en-US" sz="2400" b="0" i="1" u="none" strike="noStrike" baseline="0" smtClean="0">
                            <a:solidFill>
                              <a:srgbClr val="231F20"/>
                            </a:solidFill>
                            <a:latin typeface="Cambria Math" panose="02040503050406030204" pitchFamily="18" charset="0"/>
                          </a:rPr>
                          <m:t>𝐶𝑟</m:t>
                        </m:r>
                      </m:e>
                      <m:sub>
                        <m:r>
                          <a:rPr lang="en-US" sz="2400" b="0" i="1" u="none" strike="noStrike" baseline="0" smtClean="0">
                            <a:solidFill>
                              <a:srgbClr val="231F20"/>
                            </a:solidFill>
                            <a:latin typeface="Cambria Math" panose="02040503050406030204" pitchFamily="18" charset="0"/>
                          </a:rPr>
                          <m:t>2</m:t>
                        </m:r>
                      </m:sub>
                    </m:sSub>
                    <m:sSub>
                      <m:sSubPr>
                        <m:ctrlPr>
                          <a:rPr lang="en-US" sz="2400" b="0" i="1" u="none" strike="noStrike" baseline="0" smtClean="0">
                            <a:solidFill>
                              <a:srgbClr val="231F20"/>
                            </a:solidFill>
                            <a:latin typeface="Cambria Math" panose="02040503050406030204" pitchFamily="18" charset="0"/>
                          </a:rPr>
                        </m:ctrlPr>
                      </m:sSubPr>
                      <m:e>
                        <m:r>
                          <a:rPr lang="en-US" sz="2400" b="0" i="1" u="none" strike="noStrike" baseline="0" smtClean="0">
                            <a:solidFill>
                              <a:srgbClr val="231F20"/>
                            </a:solidFill>
                            <a:latin typeface="Cambria Math" panose="02040503050406030204" pitchFamily="18" charset="0"/>
                          </a:rPr>
                          <m:t>𝑂</m:t>
                        </m:r>
                      </m:e>
                      <m:sub>
                        <m:r>
                          <a:rPr lang="en-US" sz="2400" b="0" i="1" u="none" strike="noStrike" baseline="0" smtClean="0">
                            <a:solidFill>
                              <a:srgbClr val="231F20"/>
                            </a:solidFill>
                            <a:latin typeface="Cambria Math" panose="02040503050406030204" pitchFamily="18" charset="0"/>
                          </a:rPr>
                          <m:t>7</m:t>
                        </m:r>
                      </m:sub>
                    </m:sSub>
                  </m:oMath>
                </a14:m>
                <a:r>
                  <a:rPr lang="en-US" sz="2400" b="0" i="0" u="none" strike="noStrike" baseline="0" dirty="0">
                    <a:solidFill>
                      <a:srgbClr val="231F20"/>
                    </a:solidFill>
                    <a:latin typeface="PlantinStd-Ligh1"/>
                  </a:rPr>
                  <a:t>) (an orange aqueous solution), which is reduced to </a:t>
                </a:r>
                <a14:m>
                  <m:oMath xmlns:m="http://schemas.openxmlformats.org/officeDocument/2006/math">
                    <m:sSup>
                      <m:sSupPr>
                        <m:ctrlPr>
                          <a:rPr lang="en-US" sz="2400" b="0" i="1" u="none" strike="noStrike" baseline="0" smtClean="0">
                            <a:solidFill>
                              <a:srgbClr val="231F20"/>
                            </a:solidFill>
                            <a:latin typeface="Cambria Math" panose="02040503050406030204" pitchFamily="18" charset="0"/>
                          </a:rPr>
                        </m:ctrlPr>
                      </m:sSupPr>
                      <m:e>
                        <m:r>
                          <a:rPr lang="en-US" sz="2400" b="0" i="1" u="none" strike="noStrike" baseline="0" smtClean="0">
                            <a:solidFill>
                              <a:srgbClr val="231F20"/>
                            </a:solidFill>
                            <a:latin typeface="Cambria Math" panose="02040503050406030204" pitchFamily="18" charset="0"/>
                          </a:rPr>
                          <m:t>𝐶𝑟</m:t>
                        </m:r>
                      </m:e>
                      <m:sup>
                        <m:r>
                          <a:rPr lang="en-US" sz="2400" b="0" i="1" u="none" strike="noStrike" baseline="0" smtClean="0">
                            <a:solidFill>
                              <a:srgbClr val="231F20"/>
                            </a:solidFill>
                            <a:latin typeface="Cambria Math" panose="02040503050406030204" pitchFamily="18" charset="0"/>
                          </a:rPr>
                          <m:t>3+</m:t>
                        </m:r>
                      </m:sup>
                    </m:sSup>
                  </m:oMath>
                </a14:m>
                <a:r>
                  <a:rPr lang="en-US" sz="2400" b="0" i="0" u="none" strike="noStrike" baseline="0" dirty="0">
                    <a:solidFill>
                      <a:srgbClr val="231F20"/>
                    </a:solidFill>
                    <a:latin typeface="PlantinStd-Ligh1"/>
                  </a:rPr>
                  <a:t>, a green aqueous solution</a:t>
                </a:r>
              </a:p>
              <a:p>
                <a:pPr algn="l"/>
                <a:r>
                  <a:rPr lang="en-US" sz="2400" b="0" i="0" u="none" strike="noStrike" baseline="0" dirty="0">
                    <a:solidFill>
                      <a:srgbClr val="231F20"/>
                    </a:solidFill>
                    <a:latin typeface="PlantinStd-Ligh1"/>
                  </a:rPr>
                  <a:t>Benedict’s solution – copper sulfate (</a:t>
                </a:r>
                <a14:m>
                  <m:oMath xmlns:m="http://schemas.openxmlformats.org/officeDocument/2006/math">
                    <m:sSub>
                      <m:sSubPr>
                        <m:ctrlPr>
                          <a:rPr lang="en-US" sz="2400" b="0" i="1" u="none" strike="noStrike" baseline="0" smtClean="0">
                            <a:solidFill>
                              <a:srgbClr val="231F20"/>
                            </a:solidFill>
                            <a:latin typeface="Cambria Math" panose="02040503050406030204" pitchFamily="18" charset="0"/>
                          </a:rPr>
                        </m:ctrlPr>
                      </m:sSubPr>
                      <m:e>
                        <m:r>
                          <a:rPr lang="en-US" sz="2400" b="0" i="1" u="none" strike="noStrike" baseline="0" smtClean="0">
                            <a:solidFill>
                              <a:srgbClr val="231F20"/>
                            </a:solidFill>
                            <a:latin typeface="Cambria Math" panose="02040503050406030204" pitchFamily="18" charset="0"/>
                          </a:rPr>
                          <m:t>𝐶𝑢𝑆𝑂</m:t>
                        </m:r>
                      </m:e>
                      <m:sub>
                        <m:r>
                          <a:rPr lang="en-US" sz="2400" b="0" i="1" u="none" strike="noStrike" baseline="0" smtClean="0">
                            <a:solidFill>
                              <a:srgbClr val="231F20"/>
                            </a:solidFill>
                            <a:latin typeface="Cambria Math" panose="02040503050406030204" pitchFamily="18" charset="0"/>
                          </a:rPr>
                          <m:t>4</m:t>
                        </m:r>
                      </m:sub>
                    </m:sSub>
                  </m:oMath>
                </a14:m>
                <a:r>
                  <a:rPr lang="en-US" sz="2400" b="0" i="0" u="none" strike="noStrike" baseline="0" dirty="0">
                    <a:solidFill>
                      <a:srgbClr val="231F20"/>
                    </a:solidFill>
                    <a:latin typeface="PlantinStd-Ligh1"/>
                  </a:rPr>
                  <a:t>) (blue), which is reduced to copper oxide </a:t>
                </a:r>
                <a:r>
                  <a:rPr lang="en-AU" sz="2400" b="0" i="0" u="none" strike="noStrike" baseline="0" dirty="0">
                    <a:solidFill>
                      <a:srgbClr val="231F20"/>
                    </a:solidFill>
                    <a:latin typeface="PlantinStd-Ligh1"/>
                  </a:rPr>
                  <a:t>(</a:t>
                </a:r>
                <a14:m>
                  <m:oMath xmlns:m="http://schemas.openxmlformats.org/officeDocument/2006/math">
                    <m:sSub>
                      <m:sSubPr>
                        <m:ctrlPr>
                          <a:rPr lang="en-AU" sz="2400" b="0" i="1" u="none" strike="noStrike" baseline="0" dirty="0" smtClean="0">
                            <a:solidFill>
                              <a:srgbClr val="231F20"/>
                            </a:solidFill>
                            <a:latin typeface="Cambria Math" panose="02040503050406030204" pitchFamily="18" charset="0"/>
                          </a:rPr>
                        </m:ctrlPr>
                      </m:sSubPr>
                      <m:e>
                        <m:r>
                          <a:rPr lang="en-AU" sz="2400" b="0" i="1" u="none" strike="noStrike" baseline="0" dirty="0" smtClean="0">
                            <a:solidFill>
                              <a:srgbClr val="231F20"/>
                            </a:solidFill>
                            <a:latin typeface="Cambria Math" panose="02040503050406030204" pitchFamily="18" charset="0"/>
                          </a:rPr>
                          <m:t>𝐶𝑢</m:t>
                        </m:r>
                      </m:e>
                      <m:sub>
                        <m:r>
                          <a:rPr lang="en-AU" sz="2400" b="0" i="1" u="none" strike="noStrike" baseline="0" dirty="0" smtClean="0">
                            <a:solidFill>
                              <a:srgbClr val="231F20"/>
                            </a:solidFill>
                            <a:latin typeface="Cambria Math" panose="02040503050406030204" pitchFamily="18" charset="0"/>
                          </a:rPr>
                          <m:t>2</m:t>
                        </m:r>
                      </m:sub>
                    </m:sSub>
                  </m:oMath>
                </a14:m>
                <a:r>
                  <a:rPr lang="en-AU" sz="2400" b="0" i="0" u="none" strike="noStrike" baseline="0" dirty="0" err="1">
                    <a:solidFill>
                      <a:srgbClr val="231F20"/>
                    </a:solidFill>
                    <a:latin typeface="PlantinStd-Ligh1"/>
                  </a:rPr>
                  <a:t>O</a:t>
                </a:r>
                <a:r>
                  <a:rPr lang="en-AU" sz="2400" b="0" i="0" u="none" strike="noStrike" baseline="0" dirty="0">
                    <a:solidFill>
                      <a:srgbClr val="231F20"/>
                    </a:solidFill>
                    <a:latin typeface="PlantinStd-Ligh1"/>
                  </a:rPr>
                  <a:t>), a bright red precipitate</a:t>
                </a:r>
              </a:p>
              <a:p>
                <a:pPr algn="l"/>
                <a:endParaRPr lang="en-AU" dirty="0"/>
              </a:p>
            </p:txBody>
          </p:sp>
        </mc:Choice>
        <mc:Fallback xmlns="">
          <p:sp>
            <p:nvSpPr>
              <p:cNvPr id="3" name="Content Placeholder 2">
                <a:extLst>
                  <a:ext uri="{FF2B5EF4-FFF2-40B4-BE49-F238E27FC236}">
                    <a16:creationId xmlns:a16="http://schemas.microsoft.com/office/drawing/2014/main" id="{F7DA4941-2F1D-4EE1-B75B-2058EF3F0CF0}"/>
                  </a:ext>
                </a:extLst>
              </p:cNvPr>
              <p:cNvSpPr>
                <a:spLocks noGrp="1" noRot="1" noChangeAspect="1" noMove="1" noResize="1" noEditPoints="1" noAdjustHandles="1" noChangeArrowheads="1" noChangeShapeType="1" noTextEdit="1"/>
              </p:cNvSpPr>
              <p:nvPr>
                <p:ph idx="1"/>
              </p:nvPr>
            </p:nvSpPr>
            <p:spPr>
              <a:xfrm>
                <a:off x="186690" y="1825625"/>
                <a:ext cx="11700510" cy="4838700"/>
              </a:xfrm>
              <a:blipFill>
                <a:blip r:embed="rId2"/>
                <a:stretch>
                  <a:fillRect l="-730" t="-1763" r="-73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C47817B1-5BD6-C281-FA66-FEC80B89D401}"/>
              </a:ext>
            </a:extLst>
          </p:cNvPr>
          <p:cNvPicPr>
            <a:picLocks noChangeAspect="1"/>
          </p:cNvPicPr>
          <p:nvPr/>
        </p:nvPicPr>
        <p:blipFill>
          <a:blip r:embed="rId3"/>
          <a:stretch>
            <a:fillRect/>
          </a:stretch>
        </p:blipFill>
        <p:spPr>
          <a:xfrm>
            <a:off x="189619" y="4695827"/>
            <a:ext cx="11812761" cy="1880337"/>
          </a:xfrm>
          <a:prstGeom prst="rect">
            <a:avLst/>
          </a:prstGeom>
        </p:spPr>
      </p:pic>
    </p:spTree>
    <p:extLst>
      <p:ext uri="{BB962C8B-B14F-4D97-AF65-F5344CB8AC3E}">
        <p14:creationId xmlns:p14="http://schemas.microsoft.com/office/powerpoint/2010/main" val="2207222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C81A-4119-6870-7A5A-B61CF5B59D48}"/>
              </a:ext>
            </a:extLst>
          </p:cNvPr>
          <p:cNvSpPr>
            <a:spLocks noGrp="1"/>
          </p:cNvSpPr>
          <p:nvPr>
            <p:ph type="title"/>
          </p:nvPr>
        </p:nvSpPr>
        <p:spPr>
          <a:xfrm>
            <a:off x="182880" y="239395"/>
            <a:ext cx="4297680" cy="4229735"/>
          </a:xfrm>
        </p:spPr>
        <p:txBody>
          <a:bodyPr>
            <a:normAutofit/>
          </a:bodyPr>
          <a:lstStyle/>
          <a:p>
            <a:r>
              <a:rPr lang="en-AU" sz="4800" b="1" dirty="0"/>
              <a:t>Flowchart for Identifying an Unknown Alcohol p 257 Textbook</a:t>
            </a:r>
            <a:endParaRPr lang="en-GB" sz="4800" b="1" dirty="0"/>
          </a:p>
        </p:txBody>
      </p:sp>
      <p:pic>
        <p:nvPicPr>
          <p:cNvPr id="4" name="Picture 3">
            <a:extLst>
              <a:ext uri="{FF2B5EF4-FFF2-40B4-BE49-F238E27FC236}">
                <a16:creationId xmlns:a16="http://schemas.microsoft.com/office/drawing/2014/main" id="{B1C86801-61A3-23BC-BD20-9B562B5EF6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80560" y="0"/>
            <a:ext cx="7711440" cy="6858000"/>
          </a:xfrm>
          <a:prstGeom prst="rect">
            <a:avLst/>
          </a:prstGeom>
          <a:noFill/>
          <a:ln>
            <a:noFill/>
          </a:ln>
        </p:spPr>
      </p:pic>
    </p:spTree>
    <p:extLst>
      <p:ext uri="{BB962C8B-B14F-4D97-AF65-F5344CB8AC3E}">
        <p14:creationId xmlns:p14="http://schemas.microsoft.com/office/powerpoint/2010/main" val="2780631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3E4D0-C2ED-C5E5-C362-036608468F86}"/>
              </a:ext>
            </a:extLst>
          </p:cNvPr>
          <p:cNvSpPr>
            <a:spLocks noGrp="1"/>
          </p:cNvSpPr>
          <p:nvPr>
            <p:ph type="title"/>
          </p:nvPr>
        </p:nvSpPr>
        <p:spPr>
          <a:xfrm>
            <a:off x="481013" y="3752849"/>
            <a:ext cx="3290887" cy="2452687"/>
          </a:xfrm>
        </p:spPr>
        <p:txBody>
          <a:bodyPr anchor="ctr">
            <a:normAutofit/>
          </a:bodyPr>
          <a:lstStyle/>
          <a:p>
            <a:r>
              <a:rPr lang="en-AU" sz="4800" b="1" dirty="0"/>
              <a:t>Introduction</a:t>
            </a:r>
            <a:endParaRPr lang="en-GB" sz="4800" b="1" dirty="0"/>
          </a:p>
        </p:txBody>
      </p:sp>
      <p:pic>
        <p:nvPicPr>
          <p:cNvPr id="5" name="Picture 4">
            <a:extLst>
              <a:ext uri="{FF2B5EF4-FFF2-40B4-BE49-F238E27FC236}">
                <a16:creationId xmlns:a16="http://schemas.microsoft.com/office/drawing/2014/main" id="{BCFC32CD-57B1-9A0F-D3D0-9F835F1EE2D8}"/>
              </a:ext>
            </a:extLst>
          </p:cNvPr>
          <p:cNvPicPr>
            <a:picLocks noChangeAspect="1"/>
          </p:cNvPicPr>
          <p:nvPr/>
        </p:nvPicPr>
        <p:blipFill rotWithShape="1">
          <a:blip r:embed="rId2"/>
          <a:srcRect t="14890" b="1132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74CA035B-270F-C678-6B82-64C393F4A479}"/>
              </a:ext>
            </a:extLst>
          </p:cNvPr>
          <p:cNvSpPr>
            <a:spLocks noGrp="1"/>
          </p:cNvSpPr>
          <p:nvPr>
            <p:ph idx="1"/>
          </p:nvPr>
        </p:nvSpPr>
        <p:spPr>
          <a:xfrm>
            <a:off x="3691890" y="3752850"/>
            <a:ext cx="8252460" cy="2990850"/>
          </a:xfrm>
        </p:spPr>
        <p:txBody>
          <a:bodyPr anchor="ctr">
            <a:noAutofit/>
          </a:bodyPr>
          <a:lstStyle/>
          <a:p>
            <a:r>
              <a:rPr lang="en-AU" sz="2400" b="0" i="0" u="none" strike="noStrike" baseline="0" dirty="0">
                <a:latin typeface="Arial Narrow" panose="020B0606020202030204" pitchFamily="34" charset="0"/>
              </a:rPr>
              <a:t>Organic reactions involve breaking strong covalent bonds. This often requires the input of energy, such as heat or UV radiation, or catalysis in the form of specific chemicals. Common reactions include addition, elimination, oxidation, reduction, condensation and substitution (of which there are many subcategories). Organic reactions are happening constantly and all around us, not just in the laboratory. They are involved with the production of cellulose in plants and DNA in cells and in the biochemical pathways that take place within our bodies.</a:t>
            </a:r>
            <a:endParaRPr lang="en-GB" sz="2400" dirty="0">
              <a:latin typeface="Arial Narrow" panose="020B0606020202030204" pitchFamily="34" charset="0"/>
            </a:endParaRPr>
          </a:p>
        </p:txBody>
      </p:sp>
    </p:spTree>
    <p:extLst>
      <p:ext uri="{BB962C8B-B14F-4D97-AF65-F5344CB8AC3E}">
        <p14:creationId xmlns:p14="http://schemas.microsoft.com/office/powerpoint/2010/main" val="4147735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EF11-5101-4832-8BD2-8140D5D95DE9}"/>
              </a:ext>
            </a:extLst>
          </p:cNvPr>
          <p:cNvSpPr>
            <a:spLocks noGrp="1"/>
          </p:cNvSpPr>
          <p:nvPr>
            <p:ph type="title"/>
          </p:nvPr>
        </p:nvSpPr>
        <p:spPr>
          <a:xfrm>
            <a:off x="137160" y="220834"/>
            <a:ext cx="11113770" cy="903605"/>
          </a:xfrm>
        </p:spPr>
        <p:txBody>
          <a:bodyPr/>
          <a:lstStyle/>
          <a:p>
            <a:r>
              <a:rPr lang="en-US" b="1" dirty="0"/>
              <a:t>Oxidation of Alkanes and Alcohols by Combustion</a:t>
            </a:r>
            <a:endParaRPr lang="en-AU" b="1" dirty="0"/>
          </a:p>
        </p:txBody>
      </p:sp>
      <p:sp>
        <p:nvSpPr>
          <p:cNvPr id="3" name="Content Placeholder 2">
            <a:extLst>
              <a:ext uri="{FF2B5EF4-FFF2-40B4-BE49-F238E27FC236}">
                <a16:creationId xmlns:a16="http://schemas.microsoft.com/office/drawing/2014/main" id="{2D91DF41-15D7-41DC-A478-A954326252C0}"/>
              </a:ext>
            </a:extLst>
          </p:cNvPr>
          <p:cNvSpPr>
            <a:spLocks noGrp="1"/>
          </p:cNvSpPr>
          <p:nvPr>
            <p:ph idx="1"/>
          </p:nvPr>
        </p:nvSpPr>
        <p:spPr>
          <a:xfrm>
            <a:off x="137160" y="1124438"/>
            <a:ext cx="11818620" cy="5512727"/>
          </a:xfrm>
        </p:spPr>
        <p:txBody>
          <a:bodyPr>
            <a:normAutofit/>
          </a:bodyPr>
          <a:lstStyle/>
          <a:p>
            <a:pPr algn="l"/>
            <a:r>
              <a:rPr lang="en-AU" sz="2400" b="1" i="0" u="none" strike="noStrike" baseline="0" dirty="0">
                <a:solidFill>
                  <a:srgbClr val="005BAB"/>
                </a:solidFill>
                <a:latin typeface="PlantinStd-Bold"/>
              </a:rPr>
              <a:t>Complete combustion reactions </a:t>
            </a:r>
            <a:r>
              <a:rPr lang="en-AU" sz="2400" b="0" i="0" u="none" strike="noStrike" baseline="0" dirty="0">
                <a:solidFill>
                  <a:srgbClr val="231F20"/>
                </a:solidFill>
                <a:latin typeface="PlantinStd-Ligh1"/>
              </a:rPr>
              <a:t>are </a:t>
            </a:r>
            <a:r>
              <a:rPr lang="en-US" sz="2400" b="0" i="0" u="none" strike="noStrike" baseline="0" dirty="0">
                <a:solidFill>
                  <a:srgbClr val="231F20"/>
                </a:solidFill>
                <a:latin typeface="PlantinStd-Ligh1"/>
              </a:rPr>
              <a:t>oxidation reactions that involve the exothermic burning of a fuel in excess oxygen to produce </a:t>
            </a:r>
            <a:r>
              <a:rPr lang="en-AU" sz="2400" b="0" i="0" u="none" strike="noStrike" baseline="0" dirty="0">
                <a:solidFill>
                  <a:srgbClr val="231F20"/>
                </a:solidFill>
                <a:latin typeface="PlantinStd-Ligh1"/>
              </a:rPr>
              <a:t>carbon dioxide and water.</a:t>
            </a:r>
          </a:p>
          <a:p>
            <a:pPr algn="l"/>
            <a:r>
              <a:rPr lang="en-US" sz="2400" b="0" i="0" u="none" strike="noStrike" baseline="0" dirty="0">
                <a:solidFill>
                  <a:srgbClr val="231F20"/>
                </a:solidFill>
                <a:latin typeface="PlantinStd-Ligh1"/>
              </a:rPr>
              <a:t>Common fuels are alcohols and alkanes, such as ethanol, butane, propane and </a:t>
            </a:r>
            <a:r>
              <a:rPr lang="en-AU" sz="2400" b="0" i="0" u="none" strike="noStrike" baseline="0" dirty="0">
                <a:solidFill>
                  <a:srgbClr val="231F20"/>
                </a:solidFill>
                <a:latin typeface="PlantinStd-Ligh1"/>
              </a:rPr>
              <a:t>methane.</a:t>
            </a:r>
          </a:p>
          <a:p>
            <a:pPr marL="342900" lvl="0" indent="-342900">
              <a:lnSpc>
                <a:spcPct val="107000"/>
              </a:lnSpc>
              <a:spcAft>
                <a:spcPts val="800"/>
              </a:spcAft>
              <a:buFont typeface="Calibri" panose="020F0502020204030204" pitchFamily="34" charset="0"/>
              <a:buChar char=" "/>
              <a:tabLst>
                <a:tab pos="457200" algn="l"/>
              </a:tabLst>
            </a:pPr>
            <a:r>
              <a:rPr lang="en-US" sz="2400" b="1" dirty="0">
                <a:effectLst/>
                <a:latin typeface="Arial Narrow" panose="020B0606020202030204" pitchFamily="34" charset="0"/>
                <a:ea typeface="Calibri" panose="020F0502020204030204" pitchFamily="34" charset="0"/>
                <a:cs typeface="Times New Roman" panose="02020603050405020304" pitchFamily="18" charset="0"/>
              </a:rPr>
              <a:t>Complete Combustion</a:t>
            </a:r>
            <a:r>
              <a:rPr lang="en-AU" sz="2400" dirty="0">
                <a:effectLst/>
                <a:latin typeface="Arial Narrow" panose="020B0606020202030204" pitchFamily="34" charset="0"/>
                <a:ea typeface="Calibri" panose="020F0502020204030204" pitchFamily="34" charset="0"/>
                <a:cs typeface="Times New Roman" panose="02020603050405020304" pitchFamily="18" charset="0"/>
              </a:rPr>
              <a:t>		</a:t>
            </a:r>
            <a:r>
              <a:rPr lang="en-US" sz="2400" dirty="0">
                <a:effectLst/>
                <a:latin typeface="Arial Narrow" panose="020B0606020202030204" pitchFamily="34" charset="0"/>
                <a:ea typeface="Calibri" panose="020F0502020204030204" pitchFamily="34" charset="0"/>
                <a:cs typeface="Times New Roman" panose="02020603050405020304" pitchFamily="18" charset="0"/>
              </a:rPr>
              <a:t>Fuel + Oxygen → Carbon Dioxide + Water</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AU" sz="2400" b="0" i="0" u="none" strike="noStrike" baseline="0" dirty="0">
              <a:solidFill>
                <a:srgbClr val="231F20"/>
              </a:solidFill>
              <a:latin typeface="PlantinStd-Ligh1"/>
            </a:endParaRPr>
          </a:p>
          <a:p>
            <a:pPr algn="l"/>
            <a:endParaRPr lang="en-AU" sz="2400" dirty="0">
              <a:solidFill>
                <a:srgbClr val="231F20"/>
              </a:solidFill>
              <a:latin typeface="PlantinStd-Ligh1"/>
            </a:endParaRPr>
          </a:p>
          <a:p>
            <a:pPr marL="0" indent="0" algn="l">
              <a:buNone/>
            </a:pPr>
            <a:endParaRPr lang="en-AU" sz="2400" dirty="0">
              <a:solidFill>
                <a:srgbClr val="231F20"/>
              </a:solidFill>
              <a:latin typeface="PlantinStd-Ligh1"/>
            </a:endParaRPr>
          </a:p>
          <a:p>
            <a:r>
              <a:rPr lang="en-AU" sz="2400" dirty="0">
                <a:solidFill>
                  <a:srgbClr val="231F20"/>
                </a:solidFill>
                <a:latin typeface="PlantinStd-Ligh1"/>
              </a:rPr>
              <a:t>When an incomplete combustion occurs	</a:t>
            </a:r>
          </a:p>
          <a:p>
            <a:r>
              <a:rPr lang="en-US" sz="2400" dirty="0">
                <a:effectLst/>
                <a:latin typeface="Arial Narrow" panose="020B0606020202030204" pitchFamily="34" charset="0"/>
                <a:ea typeface="Calibri" panose="020F0502020204030204" pitchFamily="34" charset="0"/>
                <a:cs typeface="Times New Roman" panose="02020603050405020304" pitchFamily="18" charset="0"/>
              </a:rPr>
              <a:t>Fuel + Oxygen → Carbon Soot + Carbon </a:t>
            </a:r>
            <a:r>
              <a:rPr lang="en-US" sz="2400" dirty="0">
                <a:latin typeface="Arial Narrow" panose="020B0606020202030204" pitchFamily="34" charset="0"/>
                <a:ea typeface="Calibri" panose="020F0502020204030204" pitchFamily="34" charset="0"/>
                <a:cs typeface="Times New Roman" panose="02020603050405020304" pitchFamily="18" charset="0"/>
              </a:rPr>
              <a:t>Mon</a:t>
            </a:r>
            <a:r>
              <a:rPr lang="en-US" sz="2400" dirty="0">
                <a:effectLst/>
                <a:latin typeface="Arial Narrow" panose="020B0606020202030204" pitchFamily="34" charset="0"/>
                <a:ea typeface="Calibri" panose="020F0502020204030204" pitchFamily="34" charset="0"/>
                <a:cs typeface="Times New Roman" panose="02020603050405020304" pitchFamily="18" charset="0"/>
              </a:rPr>
              <a:t>oxide + Water </a:t>
            </a:r>
          </a:p>
          <a:p>
            <a:r>
              <a:rPr lang="en-US" sz="2400" dirty="0">
                <a:effectLst/>
                <a:latin typeface="Arial Narrow" panose="020B0606020202030204" pitchFamily="34" charset="0"/>
                <a:ea typeface="Calibri" panose="020F0502020204030204" pitchFamily="34" charset="0"/>
                <a:cs typeface="Times New Roman" panose="02020603050405020304" pitchFamily="18" charset="0"/>
              </a:rPr>
              <a:t>or</a:t>
            </a:r>
            <a:r>
              <a:rPr lang="en-US" sz="2400" dirty="0">
                <a:latin typeface="Arial Narrow" panose="020B0606020202030204" pitchFamily="34" charset="0"/>
                <a:ea typeface="Calibri" panose="020F0502020204030204" pitchFamily="34" charset="0"/>
                <a:cs typeface="Times New Roman" panose="02020603050405020304" pitchFamily="18" charset="0"/>
              </a:rPr>
              <a:t> 		</a:t>
            </a:r>
            <a:r>
              <a:rPr lang="en-US" sz="2400" dirty="0">
                <a:effectLst/>
                <a:latin typeface="Arial Narrow" panose="020B0606020202030204" pitchFamily="34" charset="0"/>
                <a:ea typeface="Calibri" panose="020F0502020204030204" pitchFamily="34" charset="0"/>
                <a:cs typeface="Times New Roman" panose="02020603050405020304" pitchFamily="18" charset="0"/>
              </a:rPr>
              <a:t>Fuel + Oxygen → Carbon Soot + Water </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AU" sz="2400" dirty="0"/>
          </a:p>
        </p:txBody>
      </p:sp>
      <p:pic>
        <p:nvPicPr>
          <p:cNvPr id="5" name="Picture 4">
            <a:extLst>
              <a:ext uri="{FF2B5EF4-FFF2-40B4-BE49-F238E27FC236}">
                <a16:creationId xmlns:a16="http://schemas.microsoft.com/office/drawing/2014/main" id="{55A8C1C6-2DCF-485D-8D08-60A5FF16697A}"/>
              </a:ext>
            </a:extLst>
          </p:cNvPr>
          <p:cNvPicPr>
            <a:picLocks noChangeAspect="1"/>
          </p:cNvPicPr>
          <p:nvPr/>
        </p:nvPicPr>
        <p:blipFill>
          <a:blip r:embed="rId2"/>
          <a:stretch>
            <a:fillRect/>
          </a:stretch>
        </p:blipFill>
        <p:spPr>
          <a:xfrm>
            <a:off x="2341974" y="2903220"/>
            <a:ext cx="7508052" cy="1298562"/>
          </a:xfrm>
          <a:prstGeom prst="rect">
            <a:avLst/>
          </a:prstGeom>
        </p:spPr>
      </p:pic>
    </p:spTree>
    <p:extLst>
      <p:ext uri="{BB962C8B-B14F-4D97-AF65-F5344CB8AC3E}">
        <p14:creationId xmlns:p14="http://schemas.microsoft.com/office/powerpoint/2010/main" val="844008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63878-1B38-31F2-A72A-2BABBEBDC9F3}"/>
              </a:ext>
            </a:extLst>
          </p:cNvPr>
          <p:cNvSpPr>
            <a:spLocks noGrp="1"/>
          </p:cNvSpPr>
          <p:nvPr>
            <p:ph type="title"/>
          </p:nvPr>
        </p:nvSpPr>
        <p:spPr>
          <a:xfrm>
            <a:off x="175260" y="170815"/>
            <a:ext cx="10515600" cy="789305"/>
          </a:xfrm>
        </p:spPr>
        <p:txBody>
          <a:bodyPr>
            <a:normAutofit/>
          </a:bodyPr>
          <a:lstStyle/>
          <a:p>
            <a:r>
              <a:rPr lang="en-US" b="1" dirty="0">
                <a:effectLst/>
                <a:latin typeface="Arial Narrow" panose="020B0606020202030204" pitchFamily="34" charset="0"/>
                <a:ea typeface="Calibri" panose="020F0502020204030204" pitchFamily="34" charset="0"/>
                <a:cs typeface="Times New Roman" panose="02020603050405020304" pitchFamily="18" charset="0"/>
              </a:rPr>
              <a:t>Complete Combustion of Alkanes and Alcohols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FCC6CA-2444-35D9-B3EB-141970E1EA1D}"/>
                  </a:ext>
                </a:extLst>
              </p:cNvPr>
              <p:cNvSpPr>
                <a:spLocks noGrp="1"/>
              </p:cNvSpPr>
              <p:nvPr>
                <p:ph idx="1"/>
              </p:nvPr>
            </p:nvSpPr>
            <p:spPr>
              <a:xfrm>
                <a:off x="175260" y="960119"/>
                <a:ext cx="11841480" cy="5727065"/>
              </a:xfrm>
            </p:spPr>
            <p:txBody>
              <a:bodyPr>
                <a:normAutofit fontScale="92500" lnSpcReduction="20000"/>
              </a:bodyPr>
              <a:lstStyle/>
              <a:p>
                <a:pPr>
                  <a:lnSpc>
                    <a:spcPct val="107000"/>
                  </a:lnSpc>
                  <a:spcAft>
                    <a:spcPts val="800"/>
                  </a:spcAft>
                </a:pPr>
                <a:r>
                  <a:rPr lang="en-US" sz="1800" dirty="0">
                    <a:effectLst/>
                    <a:latin typeface="Arial Narrow" panose="020B0606020202030204" pitchFamily="34" charset="0"/>
                    <a:ea typeface="Calibri" panose="020F0502020204030204" pitchFamily="34" charset="0"/>
                    <a:cs typeface="Times New Roman" panose="02020603050405020304" pitchFamily="18" charset="0"/>
                  </a:rPr>
                  <a:t>1.	Balance the carbon atoms by adding the appropriate coefficient in front of </a:t>
                </a:r>
                <a14:m>
                  <m:oMath xmlns:m="http://schemas.openxmlformats.org/officeDocument/2006/math">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𝐶𝑂</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US" sz="1800" dirty="0">
                    <a:effectLst/>
                    <a:latin typeface="Arial Narrow" panose="020B0606020202030204" pitchFamily="34" charset="0"/>
                    <a:ea typeface="Calibri" panose="020F0502020204030204" pitchFamily="34" charset="0"/>
                    <a:cs typeface="Times New Roman" panose="02020603050405020304" pitchFamily="18" charset="0"/>
                  </a:rPr>
                  <a:t> (g).</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Arial Narrow" panose="020B0606020202030204" pitchFamily="34" charset="0"/>
                    <a:ea typeface="Calibri" panose="020F0502020204030204" pitchFamily="34" charset="0"/>
                    <a:cs typeface="Times New Roman" panose="02020603050405020304" pitchFamily="18" charset="0"/>
                  </a:rPr>
                  <a:t>2.	Balance the hydrogen atoms by writing the appropriate coefficient in front of </a:t>
                </a:r>
                <a14:m>
                  <m:oMath xmlns:m="http://schemas.openxmlformats.org/officeDocument/2006/math">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US" sz="1800" dirty="0">
                    <a:effectLst/>
                    <a:latin typeface="Arial Narrow" panose="020B0606020202030204" pitchFamily="34" charset="0"/>
                    <a:ea typeface="Times New Roman" panose="02020603050405020304" pitchFamily="18" charset="0"/>
                    <a:cs typeface="Times New Roman" panose="02020603050405020304" pitchFamily="18" charset="0"/>
                  </a:rPr>
                  <a:t>O</a:t>
                </a:r>
                <a:r>
                  <a:rPr lang="en-US" sz="1800" dirty="0">
                    <a:effectLst/>
                    <a:latin typeface="Arial Narrow" panose="020B0606020202030204" pitchFamily="34" charset="0"/>
                    <a:ea typeface="Calibri" panose="020F0502020204030204" pitchFamily="34" charset="0"/>
                    <a:cs typeface="Times New Roman" panose="02020603050405020304" pitchFamily="18" charset="0"/>
                  </a:rPr>
                  <a:t> (g).</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Arial Narrow" panose="020B0606020202030204" pitchFamily="34" charset="0"/>
                    <a:ea typeface="Calibri" panose="020F0502020204030204" pitchFamily="34" charset="0"/>
                    <a:cs typeface="Times New Roman" panose="02020603050405020304" pitchFamily="18" charset="0"/>
                  </a:rPr>
                  <a:t>3.	Balance the oxygen atoms by writing the appropriate coefficient in front of </a:t>
                </a:r>
                <a14:m>
                  <m:oMath xmlns:m="http://schemas.openxmlformats.org/officeDocument/2006/math">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𝑂</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US" sz="1800" dirty="0">
                    <a:effectLst/>
                    <a:latin typeface="Arial Narrow" panose="020B0606020202030204" pitchFamily="34" charset="0"/>
                    <a:ea typeface="Calibri" panose="020F0502020204030204" pitchFamily="34" charset="0"/>
                    <a:cs typeface="Times New Roman" panose="02020603050405020304" pitchFamily="18" charset="0"/>
                  </a:rPr>
                  <a:t> (g).</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800" b="1" dirty="0">
                    <a:effectLst/>
                    <a:latin typeface="Arial Narrow" panose="020B0606020202030204" pitchFamily="34" charset="0"/>
                    <a:ea typeface="Calibri" panose="020F0502020204030204" pitchFamily="34" charset="0"/>
                    <a:cs typeface="Times New Roman" panose="02020603050405020304" pitchFamily="18" charset="0"/>
                  </a:rPr>
                  <a:t>SAMPLE</a:t>
                </a:r>
                <a:r>
                  <a:rPr lang="en-AU" sz="1800" dirty="0">
                    <a:effectLst/>
                    <a:latin typeface="Arial Narrow" panose="020B0606020202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Arial Narrow" panose="020B0606020202030204" pitchFamily="34" charset="0"/>
                    <a:ea typeface="Calibri" panose="020F0502020204030204" pitchFamily="34" charset="0"/>
                    <a:cs typeface="Times New Roman" panose="02020603050405020304" pitchFamily="18" charset="0"/>
                  </a:rPr>
                  <a:t>Question</a:t>
                </a:r>
                <a:r>
                  <a:rPr lang="en-US" sz="1800" dirty="0">
                    <a:effectLst/>
                    <a:latin typeface="Arial Narrow" panose="020B0606020202030204" pitchFamily="34" charset="0"/>
                    <a:ea typeface="Calibri" panose="020F0502020204030204" pitchFamily="34" charset="0"/>
                    <a:cs typeface="Times New Roman" panose="02020603050405020304" pitchFamily="18" charset="0"/>
                  </a:rPr>
                  <a:t>: Write the balanced equation for the complete combustion of butanol.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Arial Narrow" panose="020B0606020202030204" pitchFamily="34" charset="0"/>
                    <a:ea typeface="Calibri" panose="020F0502020204030204" pitchFamily="34" charset="0"/>
                    <a:cs typeface="Times New Roman" panose="02020603050405020304" pitchFamily="18" charset="0"/>
                  </a:rPr>
                  <a:t>We know that butanol is </a:t>
                </a:r>
                <a14:m>
                  <m:oMath xmlns:m="http://schemas.openxmlformats.org/officeDocument/2006/math">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𝐶</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4</m:t>
                        </m:r>
                      </m:sub>
                    </m:sSub>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9</m:t>
                        </m:r>
                      </m:sub>
                    </m:sSub>
                  </m:oMath>
                </a14:m>
                <a:r>
                  <a:rPr lang="en-US" sz="1800" dirty="0">
                    <a:effectLst/>
                    <a:latin typeface="Arial Narrow" panose="020B0606020202030204" pitchFamily="34" charset="0"/>
                    <a:ea typeface="Calibri" panose="020F0502020204030204" pitchFamily="34" charset="0"/>
                    <a:cs typeface="Times New Roman" panose="02020603050405020304" pitchFamily="18" charset="0"/>
                  </a:rPr>
                  <a:t>OH (if you don't know this, refresh your knowledge of the structure of organic compounds).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Arial Narrow" panose="020B0606020202030204" pitchFamily="34" charset="0"/>
                    <a:ea typeface="Calibri" panose="020F0502020204030204" pitchFamily="34" charset="0"/>
                    <a:cs typeface="Times New Roman" panose="02020603050405020304" pitchFamily="18" charset="0"/>
                  </a:rPr>
                  <a:t>The unbalanced equation is then </a:t>
                </a:r>
                <a14:m>
                  <m:oMath xmlns:m="http://schemas.openxmlformats.org/officeDocument/2006/math">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𝐶</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4</m:t>
                        </m:r>
                      </m:sub>
                    </m:sSub>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9</m:t>
                        </m:r>
                      </m:sub>
                    </m:sSub>
                  </m:oMath>
                </a14:m>
                <a:r>
                  <a:rPr lang="en-US" sz="1800" dirty="0">
                    <a:effectLst/>
                    <a:latin typeface="Arial Narrow" panose="020B0606020202030204" pitchFamily="34" charset="0"/>
                    <a:ea typeface="Calibri" panose="020F0502020204030204" pitchFamily="34" charset="0"/>
                    <a:cs typeface="Times New Roman" panose="02020603050405020304" pitchFamily="18" charset="0"/>
                  </a:rPr>
                  <a:t>OH (I) + </a:t>
                </a:r>
                <a14:m>
                  <m:oMath xmlns:m="http://schemas.openxmlformats.org/officeDocument/2006/math">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𝑂</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US" sz="1800" dirty="0">
                    <a:effectLst/>
                    <a:latin typeface="Arial Narrow" panose="020B0606020202030204" pitchFamily="34" charset="0"/>
                    <a:ea typeface="Calibri" panose="020F0502020204030204" pitchFamily="34" charset="0"/>
                    <a:cs typeface="Times New Roman" panose="02020603050405020304" pitchFamily="18" charset="0"/>
                  </a:rPr>
                  <a:t> (g) </a:t>
                </a:r>
                <a:r>
                  <a:rPr lang="en-US" sz="1800" dirty="0">
                    <a:effectLst/>
                    <a:latin typeface="Arial Narrow" panose="020B0606020202030204" pitchFamily="34" charset="0"/>
                    <a:ea typeface="Calibri" panose="020F0502020204030204" pitchFamily="34" charset="0"/>
                    <a:cs typeface="Times New Roman" panose="02020603050405020304" pitchFamily="18" charset="0"/>
                    <a:sym typeface="Symbol" panose="05050102010706020507" pitchFamily="18" charset="2"/>
                  </a:rPr>
                  <a:t></a:t>
                </a:r>
                <a:r>
                  <a:rPr lang="en-US" sz="1800" dirty="0">
                    <a:effectLst/>
                    <a:latin typeface="Arial Narrow" panose="020B0606020202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𝐶𝑂</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US" sz="1800" dirty="0">
                    <a:effectLst/>
                    <a:latin typeface="Arial Narrow" panose="020B0606020202030204" pitchFamily="34" charset="0"/>
                    <a:ea typeface="Calibri" panose="020F0502020204030204" pitchFamily="34" charset="0"/>
                    <a:cs typeface="Times New Roman" panose="02020603050405020304" pitchFamily="18" charset="0"/>
                  </a:rPr>
                  <a:t> (g) + </a:t>
                </a:r>
                <a14:m>
                  <m:oMath xmlns:m="http://schemas.openxmlformats.org/officeDocument/2006/math">
                    <m:sSub>
                      <m:sSubPr>
                        <m:ctrlPr>
                          <a:rPr lang="en-GB"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US" sz="1800" dirty="0">
                    <a:effectLst/>
                    <a:latin typeface="Arial Narrow" panose="020B0606020202030204" pitchFamily="34" charset="0"/>
                    <a:ea typeface="Times New Roman" panose="02020603050405020304" pitchFamily="18" charset="0"/>
                    <a:cs typeface="Times New Roman" panose="02020603050405020304" pitchFamily="18" charset="0"/>
                  </a:rPr>
                  <a:t>O</a:t>
                </a:r>
                <a:r>
                  <a:rPr lang="en-US" sz="1800" dirty="0">
                    <a:effectLst/>
                    <a:latin typeface="Arial Narrow" panose="020B0606020202030204" pitchFamily="34" charset="0"/>
                    <a:ea typeface="Calibri" panose="020F0502020204030204" pitchFamily="34" charset="0"/>
                    <a:cs typeface="Times New Roman" panose="02020603050405020304" pitchFamily="18" charset="0"/>
                  </a:rPr>
                  <a:t> (g).</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Arial Narrow" panose="020B0606020202030204" pitchFamily="34" charset="0"/>
                    <a:ea typeface="Calibri" panose="020F0502020204030204" pitchFamily="34" charset="0"/>
                    <a:cs typeface="Times New Roman" panose="02020603050405020304" pitchFamily="18" charset="0"/>
                  </a:rPr>
                  <a:t>There are four carbon atoms and ten hydrogen atoms. We then have five oxygen atoms from the water, and eight from the carbon dioxide. We need twelve oxygen atoms from oxygen gas, so: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sSub>
                      <m:sSubPr>
                        <m:ctrlPr>
                          <a:rPr lang="en-GB" sz="1800" i="1" smtClean="0">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𝐶</m:t>
                        </m:r>
                      </m:e>
                      <m:sub>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4</m:t>
                        </m:r>
                      </m:sub>
                    </m:sSub>
                    <m:sSub>
                      <m:sSubPr>
                        <m:ctrlPr>
                          <a:rPr lang="en-GB"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9</m:t>
                        </m:r>
                      </m:sub>
                    </m:sSub>
                  </m:oMath>
                </a14:m>
                <a:r>
                  <a:rPr lang="en-US" sz="1800"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rPr>
                  <a:t>OH (I) + 6</a:t>
                </a:r>
                <a14:m>
                  <m:oMath xmlns:m="http://schemas.openxmlformats.org/officeDocument/2006/math">
                    <m:sSub>
                      <m:sSubPr>
                        <m:ctrlPr>
                          <a:rPr lang="en-GB"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𝑂</m:t>
                        </m:r>
                      </m:e>
                      <m:sub>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US" sz="1800"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rPr>
                  <a:t> (g) </a:t>
                </a:r>
                <a:r>
                  <a:rPr lang="en-US" sz="1800"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sym typeface="Symbol" panose="05050102010706020507" pitchFamily="18" charset="2"/>
                  </a:rPr>
                  <a:t></a:t>
                </a:r>
                <a:r>
                  <a:rPr lang="en-US" sz="1800"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rPr>
                  <a:t> 4 </a:t>
                </a:r>
                <a14:m>
                  <m:oMath xmlns:m="http://schemas.openxmlformats.org/officeDocument/2006/math">
                    <m:sSub>
                      <m:sSubPr>
                        <m:ctrlPr>
                          <a:rPr lang="en-GB"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𝐶𝑂</m:t>
                        </m:r>
                      </m:e>
                      <m:sub>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US" sz="1800"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rPr>
                  <a:t> (g) + 5 </a:t>
                </a:r>
                <a14:m>
                  <m:oMath xmlns:m="http://schemas.openxmlformats.org/officeDocument/2006/math">
                    <m:sSub>
                      <m:sSubPr>
                        <m:ctrlPr>
                          <a:rPr lang="en-GB"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1800"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US" sz="1800" dirty="0">
                    <a:solidFill>
                      <a:srgbClr val="FF0000"/>
                    </a:solidFill>
                    <a:effectLst/>
                    <a:latin typeface="Arial Narrow" panose="020B0606020202030204" pitchFamily="34" charset="0"/>
                    <a:ea typeface="Times New Roman" panose="02020603050405020304" pitchFamily="18" charset="0"/>
                    <a:cs typeface="Times New Roman" panose="02020603050405020304" pitchFamily="18" charset="0"/>
                  </a:rPr>
                  <a:t>O</a:t>
                </a:r>
                <a:r>
                  <a:rPr lang="en-US" sz="1800"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rPr>
                  <a:t> (g)</a:t>
                </a:r>
                <a:endParaRPr lang="en-GB"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effectLst/>
                    <a:latin typeface="Arial Narrow" panose="020B0606020202030204" pitchFamily="34" charset="0"/>
                    <a:ea typeface="Calibri" panose="020F0502020204030204" pitchFamily="34" charset="0"/>
                    <a:cs typeface="Times New Roman" panose="02020603050405020304" pitchFamily="18" charset="0"/>
                  </a:rPr>
                  <a:t>KEY POINT: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Arial Narrow" panose="020B0606020202030204" pitchFamily="34" charset="0"/>
                    <a:ea typeface="Calibri" panose="020F0502020204030204" pitchFamily="34" charset="0"/>
                    <a:cs typeface="Times New Roman" panose="02020603050405020304" pitchFamily="18" charset="0"/>
                  </a:rPr>
                  <a:t>Make sure you consider all of the products and reactants when balancing the oxygen atoms. Don't forget oxygen in hydroxyl groups and carbon dioxide.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mc:Choice>
        <mc:Fallback xmlns="">
          <p:sp>
            <p:nvSpPr>
              <p:cNvPr id="3" name="Content Placeholder 2">
                <a:extLst>
                  <a:ext uri="{FF2B5EF4-FFF2-40B4-BE49-F238E27FC236}">
                    <a16:creationId xmlns:a16="http://schemas.microsoft.com/office/drawing/2014/main" id="{AFFCC6CA-2444-35D9-B3EB-141970E1EA1D}"/>
                  </a:ext>
                </a:extLst>
              </p:cNvPr>
              <p:cNvSpPr>
                <a:spLocks noGrp="1" noRot="1" noChangeAspect="1" noMove="1" noResize="1" noEditPoints="1" noAdjustHandles="1" noChangeArrowheads="1" noChangeShapeType="1" noTextEdit="1"/>
              </p:cNvSpPr>
              <p:nvPr>
                <p:ph idx="1"/>
              </p:nvPr>
            </p:nvSpPr>
            <p:spPr>
              <a:xfrm>
                <a:off x="175260" y="960119"/>
                <a:ext cx="11841480" cy="5727065"/>
              </a:xfrm>
              <a:blipFill>
                <a:blip r:embed="rId2"/>
                <a:stretch>
                  <a:fillRect l="-257" t="-957"/>
                </a:stretch>
              </a:blipFill>
            </p:spPr>
            <p:txBody>
              <a:bodyPr/>
              <a:lstStyle/>
              <a:p>
                <a:r>
                  <a:rPr lang="en-GB">
                    <a:noFill/>
                  </a:rPr>
                  <a:t> </a:t>
                </a:r>
              </a:p>
            </p:txBody>
          </p:sp>
        </mc:Fallback>
      </mc:AlternateContent>
    </p:spTree>
    <p:extLst>
      <p:ext uri="{BB962C8B-B14F-4D97-AF65-F5344CB8AC3E}">
        <p14:creationId xmlns:p14="http://schemas.microsoft.com/office/powerpoint/2010/main" val="3863797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openDmnd">
          <a:fgClr>
            <a:srgbClr val="92D050"/>
          </a:fgClr>
          <a:bgClr>
            <a:schemeClr val="bg1"/>
          </a:bgClr>
        </a:patt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D2B833-6B93-89A0-68B6-117958F2B11F}"/>
              </a:ext>
            </a:extLst>
          </p:cNvPr>
          <p:cNvPicPr>
            <a:picLocks noChangeAspect="1"/>
          </p:cNvPicPr>
          <p:nvPr/>
        </p:nvPicPr>
        <p:blipFill>
          <a:blip r:embed="rId2"/>
          <a:stretch>
            <a:fillRect/>
          </a:stretch>
        </p:blipFill>
        <p:spPr>
          <a:xfrm>
            <a:off x="3748379" y="1625968"/>
            <a:ext cx="4695242" cy="3606064"/>
          </a:xfrm>
          <a:prstGeom prst="rect">
            <a:avLst/>
          </a:prstGeom>
        </p:spPr>
      </p:pic>
    </p:spTree>
    <p:extLst>
      <p:ext uri="{BB962C8B-B14F-4D97-AF65-F5344CB8AC3E}">
        <p14:creationId xmlns:p14="http://schemas.microsoft.com/office/powerpoint/2010/main" val="3011996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37046-C6B7-44B6-8DE9-0F77854BC416}"/>
              </a:ext>
            </a:extLst>
          </p:cNvPr>
          <p:cNvSpPr>
            <a:spLocks noGrp="1"/>
          </p:cNvSpPr>
          <p:nvPr>
            <p:ph type="title"/>
          </p:nvPr>
        </p:nvSpPr>
        <p:spPr>
          <a:xfrm>
            <a:off x="234192" y="163789"/>
            <a:ext cx="10515600" cy="851279"/>
          </a:xfrm>
        </p:spPr>
        <p:txBody>
          <a:bodyPr/>
          <a:lstStyle/>
          <a:p>
            <a:r>
              <a:rPr lang="en-US" b="1" dirty="0"/>
              <a:t>Reduction Reactions</a:t>
            </a:r>
            <a:endParaRPr lang="en-AU"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08B6DF-562B-477A-8D4B-ED9B6A920719}"/>
                  </a:ext>
                </a:extLst>
              </p:cNvPr>
              <p:cNvSpPr>
                <a:spLocks noGrp="1"/>
              </p:cNvSpPr>
              <p:nvPr>
                <p:ph idx="1"/>
              </p:nvPr>
            </p:nvSpPr>
            <p:spPr>
              <a:xfrm>
                <a:off x="234192" y="1015068"/>
                <a:ext cx="11653008" cy="5587068"/>
              </a:xfrm>
            </p:spPr>
            <p:txBody>
              <a:bodyPr>
                <a:normAutofit fontScale="92500" lnSpcReduction="10000"/>
              </a:bodyPr>
              <a:lstStyle/>
              <a:p>
                <a:pPr algn="l"/>
                <a:r>
                  <a:rPr lang="en-US" sz="2400" b="0" i="0" u="none" strike="noStrike" baseline="0" dirty="0">
                    <a:solidFill>
                      <a:srgbClr val="231F20"/>
                    </a:solidFill>
                    <a:latin typeface="PlantinStd-Ligh1"/>
                  </a:rPr>
                  <a:t>Reduction reactions can be defined as the gain of electrons, the gain of hydrogen atoms, or the loss of oxygen atoms. Reduction reactions occur in conjunction with oxidation reactions</a:t>
                </a:r>
              </a:p>
              <a:p>
                <a:pPr algn="l"/>
                <a:r>
                  <a:rPr lang="en-US" sz="2400" b="0" i="0" u="none" strike="noStrike" baseline="0" dirty="0">
                    <a:solidFill>
                      <a:srgbClr val="231F20"/>
                    </a:solidFill>
                    <a:latin typeface="PlantinStd-Ligh1"/>
                  </a:rPr>
                  <a:t>Alkenes and alkynes are reduced when hydrogen is added across a double or triple bond, increasing the level of saturation of the hydrocarbon. </a:t>
                </a:r>
              </a:p>
              <a:p>
                <a:pPr algn="l"/>
                <a:r>
                  <a:rPr lang="en-US" sz="2400" b="0" i="0" u="none" strike="noStrike" baseline="0" dirty="0">
                    <a:solidFill>
                      <a:srgbClr val="231F20"/>
                    </a:solidFill>
                    <a:latin typeface="PlantinStd-Ligh1"/>
                  </a:rPr>
                  <a:t>These reactions require high temperatures (300°C), hydrogen gas and a metal catalyst (Pt, Pd or Ni). </a:t>
                </a:r>
              </a:p>
              <a:p>
                <a:pPr algn="l"/>
                <a:r>
                  <a:rPr lang="en-US" sz="2400" b="0" i="0" u="none" strike="noStrike" baseline="0" dirty="0">
                    <a:solidFill>
                      <a:srgbClr val="231F20"/>
                    </a:solidFill>
                    <a:latin typeface="PlantinStd-Ligh1"/>
                  </a:rPr>
                  <a:t>They are also known </a:t>
                </a:r>
                <a:r>
                  <a:rPr lang="en-AU" sz="2400" b="0" i="0" u="none" strike="noStrike" baseline="0" dirty="0">
                    <a:solidFill>
                      <a:srgbClr val="231F20"/>
                    </a:solidFill>
                    <a:latin typeface="PlantinStd-Ligh1"/>
                  </a:rPr>
                  <a:t>as catalytic hydrogenation.</a:t>
                </a:r>
              </a:p>
              <a:p>
                <a:pPr algn="l"/>
                <a:r>
                  <a:rPr lang="en-US" sz="2400" b="0" i="0" u="none" strike="noStrike" baseline="0" dirty="0">
                    <a:solidFill>
                      <a:srgbClr val="231F20"/>
                    </a:solidFill>
                    <a:latin typeface="PlantinStd-Ligh1"/>
                  </a:rPr>
                  <a:t>Nitriles can be reduced to primary amines with lithium </a:t>
                </a:r>
                <a:r>
                  <a:rPr lang="en-US" sz="2400" b="0" i="0" u="none" strike="noStrike" baseline="0" dirty="0" err="1">
                    <a:solidFill>
                      <a:srgbClr val="231F20"/>
                    </a:solidFill>
                    <a:latin typeface="PlantinStd-Ligh1"/>
                  </a:rPr>
                  <a:t>aluminium</a:t>
                </a:r>
                <a:r>
                  <a:rPr lang="en-US" sz="2400" b="0" i="0" u="none" strike="noStrike" baseline="0" dirty="0">
                    <a:solidFill>
                      <a:srgbClr val="231F20"/>
                    </a:solidFill>
                    <a:latin typeface="PlantinStd-Ligh1"/>
                  </a:rPr>
                  <a:t> hydride (LiAl</a:t>
                </a:r>
                <a14:m>
                  <m:oMath xmlns:m="http://schemas.openxmlformats.org/officeDocument/2006/math">
                    <m:sSub>
                      <m:sSubPr>
                        <m:ctrlPr>
                          <a:rPr lang="en-US" sz="2400" b="0" i="1" u="none" strike="noStrike" baseline="0" dirty="0" smtClean="0">
                            <a:solidFill>
                              <a:srgbClr val="231F20"/>
                            </a:solidFill>
                            <a:latin typeface="Cambria Math" panose="02040503050406030204" pitchFamily="18" charset="0"/>
                          </a:rPr>
                        </m:ctrlPr>
                      </m:sSubPr>
                      <m:e>
                        <m:r>
                          <a:rPr lang="en-AU" sz="2400" b="0" i="1" u="none" strike="noStrike" baseline="0" dirty="0" smtClean="0">
                            <a:solidFill>
                              <a:srgbClr val="231F20"/>
                            </a:solidFill>
                            <a:latin typeface="Cambria Math" panose="02040503050406030204" pitchFamily="18" charset="0"/>
                          </a:rPr>
                          <m:t>𝐻</m:t>
                        </m:r>
                      </m:e>
                      <m:sub>
                        <m:r>
                          <a:rPr lang="en-AU" sz="2400" b="0" i="1" u="none" strike="noStrike" baseline="0" dirty="0" smtClean="0">
                            <a:solidFill>
                              <a:srgbClr val="231F20"/>
                            </a:solidFill>
                            <a:latin typeface="Cambria Math" panose="02040503050406030204" pitchFamily="18" charset="0"/>
                          </a:rPr>
                          <m:t>4</m:t>
                        </m:r>
                      </m:sub>
                    </m:sSub>
                  </m:oMath>
                </a14:m>
                <a:r>
                  <a:rPr lang="en-US" sz="2400" b="0" i="0" u="none" strike="noStrike" baseline="0" dirty="0">
                    <a:solidFill>
                      <a:srgbClr val="231F20"/>
                    </a:solidFill>
                    <a:latin typeface="PlantinStd-Ligh1"/>
                  </a:rPr>
                  <a:t>) in the </a:t>
                </a:r>
                <a:r>
                  <a:rPr lang="en-AU" sz="2400" b="0" i="0" u="none" strike="noStrike" baseline="0" dirty="0">
                    <a:solidFill>
                      <a:srgbClr val="231F20"/>
                    </a:solidFill>
                    <a:latin typeface="PlantinStd-Ligh1"/>
                  </a:rPr>
                  <a:t>presence of water. </a:t>
                </a:r>
                <a:r>
                  <a:rPr lang="en-US" sz="2400" b="0" i="0" u="none" strike="noStrike" baseline="0" dirty="0">
                    <a:solidFill>
                      <a:srgbClr val="231F20"/>
                    </a:solidFill>
                    <a:latin typeface="PlantinStd-Ligh1"/>
                  </a:rPr>
                  <a:t>You can also use hydrogen gas and a metal catalyst such as palladium, platinum or nickel to reduce nitriles – the same reagents used to reduce alkenes. This reaction also requires a </a:t>
                </a:r>
                <a:r>
                  <a:rPr lang="en-AU" sz="2400" b="0" i="0" u="none" strike="noStrike" baseline="0" dirty="0">
                    <a:solidFill>
                      <a:srgbClr val="231F20"/>
                    </a:solidFill>
                    <a:latin typeface="PlantinStd-Ligh1"/>
                  </a:rPr>
                  <a:t>high temperature and pressure.</a:t>
                </a:r>
                <a:endParaRPr lang="en-AU" sz="2400" dirty="0">
                  <a:solidFill>
                    <a:srgbClr val="231F20"/>
                  </a:solidFill>
                  <a:latin typeface="PlantinStd-Ligh1"/>
                </a:endParaRPr>
              </a:p>
              <a:p>
                <a:pPr algn="l"/>
                <a:r>
                  <a:rPr lang="en-AU" sz="2400" b="1" dirty="0">
                    <a:solidFill>
                      <a:srgbClr val="FF0000"/>
                    </a:solidFill>
                    <a:latin typeface="PlantinStd-Ligh1"/>
                  </a:rPr>
                  <a:t>Exercises: </a:t>
                </a:r>
              </a:p>
              <a:p>
                <a:pPr algn="l"/>
                <a:r>
                  <a:rPr lang="en-AU" sz="2400" b="1" dirty="0">
                    <a:solidFill>
                      <a:srgbClr val="FF0000"/>
                    </a:solidFill>
                    <a:latin typeface="PlantinStd-Ligh1"/>
                  </a:rPr>
                  <a:t>Chemistry for Queensland U 3&amp;4	Check Your Learning 10.2	p 259	</a:t>
                </a:r>
              </a:p>
              <a:p>
                <a:pPr algn="l"/>
                <a:r>
                  <a:rPr lang="en-AU" sz="2400" b="1" dirty="0">
                    <a:solidFill>
                      <a:srgbClr val="FF0000"/>
                    </a:solidFill>
                    <a:latin typeface="PlantinStd-Ligh1"/>
                  </a:rPr>
                  <a:t>						Questions 1 – 9</a:t>
                </a:r>
              </a:p>
              <a:p>
                <a:pPr algn="l"/>
                <a:r>
                  <a:rPr lang="en-AU" sz="2400" b="1" dirty="0">
                    <a:solidFill>
                      <a:srgbClr val="FF0000"/>
                    </a:solidFill>
                    <a:latin typeface="PlantinStd-Ligh1"/>
                  </a:rPr>
                  <a:t>						Challenge 10.2	p 258</a:t>
                </a:r>
                <a:endParaRPr lang="en-AU" sz="2400" b="1" dirty="0">
                  <a:solidFill>
                    <a:srgbClr val="FF0000"/>
                  </a:solidFill>
                </a:endParaRPr>
              </a:p>
              <a:p>
                <a:pPr algn="l"/>
                <a:endParaRPr lang="en-AU" dirty="0"/>
              </a:p>
            </p:txBody>
          </p:sp>
        </mc:Choice>
        <mc:Fallback xmlns="">
          <p:sp>
            <p:nvSpPr>
              <p:cNvPr id="3" name="Content Placeholder 2">
                <a:extLst>
                  <a:ext uri="{FF2B5EF4-FFF2-40B4-BE49-F238E27FC236}">
                    <a16:creationId xmlns:a16="http://schemas.microsoft.com/office/drawing/2014/main" id="{7108B6DF-562B-477A-8D4B-ED9B6A920719}"/>
                  </a:ext>
                </a:extLst>
              </p:cNvPr>
              <p:cNvSpPr>
                <a:spLocks noGrp="1" noRot="1" noChangeAspect="1" noMove="1" noResize="1" noEditPoints="1" noAdjustHandles="1" noChangeArrowheads="1" noChangeShapeType="1" noTextEdit="1"/>
              </p:cNvSpPr>
              <p:nvPr>
                <p:ph idx="1"/>
              </p:nvPr>
            </p:nvSpPr>
            <p:spPr>
              <a:xfrm>
                <a:off x="234192" y="1015068"/>
                <a:ext cx="11653008" cy="5587068"/>
              </a:xfrm>
              <a:blipFill>
                <a:blip r:embed="rId2"/>
                <a:stretch>
                  <a:fillRect l="-575" t="-1856" r="-1151"/>
                </a:stretch>
              </a:blipFill>
            </p:spPr>
            <p:txBody>
              <a:bodyPr/>
              <a:lstStyle/>
              <a:p>
                <a:r>
                  <a:rPr lang="en-GB">
                    <a:noFill/>
                  </a:rPr>
                  <a:t> </a:t>
                </a:r>
              </a:p>
            </p:txBody>
          </p:sp>
        </mc:Fallback>
      </mc:AlternateContent>
    </p:spTree>
    <p:extLst>
      <p:ext uri="{BB962C8B-B14F-4D97-AF65-F5344CB8AC3E}">
        <p14:creationId xmlns:p14="http://schemas.microsoft.com/office/powerpoint/2010/main" val="3012796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openDmnd">
          <a:fgClr>
            <a:srgbClr val="92D050"/>
          </a:fgClr>
          <a:bgClr>
            <a:schemeClr val="bg1"/>
          </a:bgClr>
        </a:patt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D27D5A-E46D-FC7C-69B4-9754B0F88C91}"/>
              </a:ext>
            </a:extLst>
          </p:cNvPr>
          <p:cNvPicPr>
            <a:picLocks noChangeAspect="1"/>
          </p:cNvPicPr>
          <p:nvPr/>
        </p:nvPicPr>
        <p:blipFill>
          <a:blip r:embed="rId2"/>
          <a:stretch>
            <a:fillRect/>
          </a:stretch>
        </p:blipFill>
        <p:spPr>
          <a:xfrm>
            <a:off x="3571723" y="2505389"/>
            <a:ext cx="5048553" cy="1847222"/>
          </a:xfrm>
          <a:prstGeom prst="rect">
            <a:avLst/>
          </a:prstGeom>
        </p:spPr>
      </p:pic>
    </p:spTree>
    <p:extLst>
      <p:ext uri="{BB962C8B-B14F-4D97-AF65-F5344CB8AC3E}">
        <p14:creationId xmlns:p14="http://schemas.microsoft.com/office/powerpoint/2010/main" val="4124871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C106F-B306-4344-90BE-865BCF6B5A80}"/>
              </a:ext>
            </a:extLst>
          </p:cNvPr>
          <p:cNvSpPr>
            <a:spLocks noGrp="1"/>
          </p:cNvSpPr>
          <p:nvPr>
            <p:ph type="title"/>
          </p:nvPr>
        </p:nvSpPr>
        <p:spPr>
          <a:xfrm>
            <a:off x="250971" y="180567"/>
            <a:ext cx="10515600" cy="817723"/>
          </a:xfrm>
        </p:spPr>
        <p:txBody>
          <a:bodyPr/>
          <a:lstStyle/>
          <a:p>
            <a:r>
              <a:rPr lang="en-US" b="1" dirty="0"/>
              <a:t>Condensation Reactions</a:t>
            </a:r>
            <a:endParaRPr lang="en-AU" b="1" dirty="0"/>
          </a:p>
        </p:txBody>
      </p:sp>
      <p:sp>
        <p:nvSpPr>
          <p:cNvPr id="3" name="Content Placeholder 2">
            <a:extLst>
              <a:ext uri="{FF2B5EF4-FFF2-40B4-BE49-F238E27FC236}">
                <a16:creationId xmlns:a16="http://schemas.microsoft.com/office/drawing/2014/main" id="{C10E1727-15A2-44F0-9029-8D501EAEF282}"/>
              </a:ext>
            </a:extLst>
          </p:cNvPr>
          <p:cNvSpPr>
            <a:spLocks noGrp="1"/>
          </p:cNvSpPr>
          <p:nvPr>
            <p:ph idx="1"/>
          </p:nvPr>
        </p:nvSpPr>
        <p:spPr>
          <a:xfrm>
            <a:off x="250971" y="1716292"/>
            <a:ext cx="11690059" cy="5061698"/>
          </a:xfrm>
        </p:spPr>
        <p:txBody>
          <a:bodyPr>
            <a:noAutofit/>
          </a:bodyPr>
          <a:lstStyle/>
          <a:p>
            <a:pPr algn="l">
              <a:lnSpc>
                <a:spcPct val="100000"/>
              </a:lnSpc>
              <a:spcBef>
                <a:spcPts val="600"/>
              </a:spcBef>
            </a:pPr>
            <a:r>
              <a:rPr lang="en-US" sz="2200" b="0" i="0" u="none" strike="noStrike" baseline="0" dirty="0">
                <a:solidFill>
                  <a:srgbClr val="231F20"/>
                </a:solidFill>
                <a:latin typeface="Arial Narrow" panose="020B0606020202030204" pitchFamily="34" charset="0"/>
              </a:rPr>
              <a:t>A </a:t>
            </a:r>
            <a:r>
              <a:rPr lang="en-US" sz="2200" b="1" i="0" u="none" strike="noStrike" baseline="0" dirty="0">
                <a:solidFill>
                  <a:srgbClr val="005BAB"/>
                </a:solidFill>
                <a:latin typeface="Arial Narrow" panose="020B0606020202030204" pitchFamily="34" charset="0"/>
              </a:rPr>
              <a:t>condensation reaction </a:t>
            </a:r>
            <a:r>
              <a:rPr lang="en-US" sz="2200" b="0" i="0" u="none" strike="noStrike" baseline="0" dirty="0">
                <a:solidFill>
                  <a:srgbClr val="231F20"/>
                </a:solidFill>
                <a:latin typeface="Arial Narrow" panose="020B0606020202030204" pitchFamily="34" charset="0"/>
              </a:rPr>
              <a:t>occurs when two molecules combine to form a larger molecule and a small </a:t>
            </a:r>
            <a:r>
              <a:rPr lang="en-US" sz="2200" b="1" i="0" u="none" strike="noStrike" baseline="0" dirty="0">
                <a:solidFill>
                  <a:srgbClr val="005BAB"/>
                </a:solidFill>
                <a:latin typeface="Arial Narrow" panose="020B0606020202030204" pitchFamily="34" charset="0"/>
              </a:rPr>
              <a:t>by-product </a:t>
            </a:r>
            <a:r>
              <a:rPr lang="en-US" sz="2200" b="0" i="0" u="none" strike="noStrike" baseline="0" dirty="0">
                <a:solidFill>
                  <a:srgbClr val="231F20"/>
                </a:solidFill>
                <a:latin typeface="Arial Narrow" panose="020B0606020202030204" pitchFamily="34" charset="0"/>
              </a:rPr>
              <a:t>such as water. </a:t>
            </a:r>
          </a:p>
          <a:p>
            <a:pPr algn="l">
              <a:lnSpc>
                <a:spcPct val="100000"/>
              </a:lnSpc>
              <a:spcBef>
                <a:spcPts val="600"/>
              </a:spcBef>
            </a:pPr>
            <a:r>
              <a:rPr lang="en-US" sz="2200" b="0" i="0" u="none" strike="noStrike" baseline="0" dirty="0">
                <a:solidFill>
                  <a:srgbClr val="231F20"/>
                </a:solidFill>
                <a:latin typeface="Arial Narrow" panose="020B0606020202030204" pitchFamily="34" charset="0"/>
              </a:rPr>
              <a:t>Amides and esters are </a:t>
            </a:r>
            <a:r>
              <a:rPr lang="en-US" sz="2200" b="0" i="0" u="none" strike="noStrike" baseline="0" dirty="0" err="1">
                <a:solidFill>
                  <a:srgbClr val="231F20"/>
                </a:solidFill>
                <a:latin typeface="Arial Narrow" panose="020B0606020202030204" pitchFamily="34" charset="0"/>
              </a:rPr>
              <a:t>synthesised</a:t>
            </a:r>
            <a:r>
              <a:rPr lang="en-US" sz="2200" b="0" i="0" u="none" strike="noStrike" baseline="0" dirty="0">
                <a:solidFill>
                  <a:srgbClr val="231F20"/>
                </a:solidFill>
                <a:latin typeface="Arial Narrow" panose="020B0606020202030204" pitchFamily="34" charset="0"/>
              </a:rPr>
              <a:t> by condensation </a:t>
            </a:r>
            <a:r>
              <a:rPr lang="en-AU" sz="2200" b="0" i="0" u="none" strike="noStrike" baseline="0" dirty="0">
                <a:solidFill>
                  <a:srgbClr val="231F20"/>
                </a:solidFill>
                <a:latin typeface="Arial Narrow" panose="020B0606020202030204" pitchFamily="34" charset="0"/>
              </a:rPr>
              <a:t>reactions.</a:t>
            </a:r>
          </a:p>
          <a:p>
            <a:pPr algn="l">
              <a:lnSpc>
                <a:spcPct val="100000"/>
              </a:lnSpc>
              <a:spcBef>
                <a:spcPts val="600"/>
              </a:spcBef>
            </a:pPr>
            <a:r>
              <a:rPr lang="en-AU" sz="2200" b="1" dirty="0">
                <a:solidFill>
                  <a:srgbClr val="005BAB"/>
                </a:solidFill>
                <a:latin typeface="Arial Narrow" panose="020B0606020202030204" pitchFamily="34" charset="0"/>
              </a:rPr>
              <a:t>E</a:t>
            </a:r>
            <a:r>
              <a:rPr lang="en-AU" sz="2200" b="1" i="0" u="none" strike="noStrike" baseline="0" dirty="0">
                <a:solidFill>
                  <a:srgbClr val="005BAB"/>
                </a:solidFill>
                <a:latin typeface="Arial Narrow" panose="020B0606020202030204" pitchFamily="34" charset="0"/>
              </a:rPr>
              <a:t>sterification</a:t>
            </a:r>
            <a:r>
              <a:rPr lang="en-AU" sz="2200" i="0" u="none" strike="noStrike" baseline="0" dirty="0">
                <a:latin typeface="Arial Narrow" panose="020B0606020202030204" pitchFamily="34" charset="0"/>
              </a:rPr>
              <a:t> is </a:t>
            </a:r>
            <a:r>
              <a:rPr lang="en-AU" sz="2200" b="0" i="0" u="none" strike="noStrike" baseline="0" dirty="0">
                <a:solidFill>
                  <a:srgbClr val="231F20"/>
                </a:solidFill>
                <a:latin typeface="Arial Narrow" panose="020B0606020202030204" pitchFamily="34" charset="0"/>
              </a:rPr>
              <a:t>a condensation reaction between a carboxylic acid and an alcohol that generates an ester</a:t>
            </a:r>
          </a:p>
          <a:p>
            <a:pPr>
              <a:lnSpc>
                <a:spcPct val="100000"/>
              </a:lnSpc>
              <a:spcBef>
                <a:spcPts val="600"/>
              </a:spcBef>
            </a:pPr>
            <a:r>
              <a:rPr lang="en-US" sz="2200" b="1" dirty="0">
                <a:solidFill>
                  <a:srgbClr val="00B050"/>
                </a:solidFill>
                <a:effectLst/>
                <a:latin typeface="Arial Narrow" panose="020B0606020202030204" pitchFamily="34" charset="0"/>
                <a:ea typeface="Calibri" panose="020F0502020204030204" pitchFamily="34" charset="0"/>
                <a:cs typeface="Times New Roman" panose="02020603050405020304" pitchFamily="18" charset="0"/>
              </a:rPr>
              <a:t>Esterification		Carboxylic Acid + Alcohol → Ester + Water</a:t>
            </a:r>
            <a:endParaRPr lang="en-AU" sz="2200" b="1" i="0" u="none" strike="noStrike" baseline="0" dirty="0">
              <a:solidFill>
                <a:srgbClr val="00B050"/>
              </a:solidFill>
              <a:latin typeface="Arial Narrow" panose="020B0606020202030204" pitchFamily="34" charset="0"/>
            </a:endParaRPr>
          </a:p>
          <a:p>
            <a:pPr algn="l">
              <a:lnSpc>
                <a:spcPct val="100000"/>
              </a:lnSpc>
              <a:spcBef>
                <a:spcPts val="600"/>
              </a:spcBef>
            </a:pPr>
            <a:r>
              <a:rPr lang="en-US" sz="2200" b="0" i="0" u="none" strike="noStrike" baseline="0" dirty="0">
                <a:solidFill>
                  <a:srgbClr val="231F20"/>
                </a:solidFill>
                <a:latin typeface="Arial Narrow" panose="020B0606020202030204" pitchFamily="34" charset="0"/>
              </a:rPr>
              <a:t>The reaction requires heat and trace amounts of a mineral acid catalyst such as sulfuric acid. It is a reversible reaction.</a:t>
            </a:r>
          </a:p>
          <a:p>
            <a:pPr algn="l">
              <a:lnSpc>
                <a:spcPct val="100000"/>
              </a:lnSpc>
              <a:spcBef>
                <a:spcPts val="600"/>
              </a:spcBef>
            </a:pPr>
            <a:r>
              <a:rPr lang="en-US" sz="2200" b="0" i="0" u="none" strike="noStrike" baseline="0" dirty="0">
                <a:solidFill>
                  <a:srgbClr val="231F20"/>
                </a:solidFill>
                <a:latin typeface="Arial Narrow" panose="020B0606020202030204" pitchFamily="34" charset="0"/>
              </a:rPr>
              <a:t>The main chain of the ester is derived from the main chain of the carboxylic acid (R). The alcohol main chain forms the ester substituent (R′).</a:t>
            </a:r>
          </a:p>
          <a:p>
            <a:pPr algn="l"/>
            <a:r>
              <a:rPr lang="en-AU" sz="2200" b="0" i="0" u="none" strike="noStrike" baseline="0" dirty="0">
                <a:solidFill>
                  <a:srgbClr val="231F20"/>
                </a:solidFill>
                <a:latin typeface="Arial Narrow" panose="020B0606020202030204" pitchFamily="34" charset="0"/>
              </a:rPr>
              <a:t>Esters are weak acids because they are in equilibrium with the parent carboxylic acids. As a result, an ester turns litmus paper from blue to red.</a:t>
            </a:r>
            <a:endParaRPr lang="en-US" sz="2200" b="0" i="0" u="none" strike="noStrike" baseline="0" dirty="0">
              <a:solidFill>
                <a:srgbClr val="231F20"/>
              </a:solidFill>
              <a:latin typeface="Arial Narrow" panose="020B0606020202030204" pitchFamily="34" charset="0"/>
            </a:endParaRPr>
          </a:p>
          <a:p>
            <a:pPr algn="l">
              <a:lnSpc>
                <a:spcPct val="100000"/>
              </a:lnSpc>
              <a:spcBef>
                <a:spcPts val="600"/>
              </a:spcBef>
            </a:pPr>
            <a:r>
              <a:rPr lang="en-AU" sz="2200" b="1" i="0" u="none" strike="noStrike" baseline="0" dirty="0">
                <a:latin typeface="Arial Narrow" panose="020B0606020202030204" pitchFamily="34" charset="0"/>
              </a:rPr>
              <a:t>WORKED EXAMPLE 10.3</a:t>
            </a:r>
          </a:p>
          <a:p>
            <a:pPr algn="l">
              <a:lnSpc>
                <a:spcPct val="100000"/>
              </a:lnSpc>
              <a:spcBef>
                <a:spcPts val="600"/>
              </a:spcBef>
            </a:pPr>
            <a:r>
              <a:rPr lang="en-US" sz="2200" b="0" i="0" u="none" strike="noStrike" baseline="0" dirty="0">
                <a:latin typeface="Arial Narrow" panose="020B0606020202030204" pitchFamily="34" charset="0"/>
              </a:rPr>
              <a:t>Identify the ester that is </a:t>
            </a:r>
            <a:r>
              <a:rPr lang="en-US" sz="2200" b="0" i="0" u="none" strike="noStrike" baseline="0" dirty="0" err="1">
                <a:latin typeface="Arial Narrow" panose="020B0606020202030204" pitchFamily="34" charset="0"/>
              </a:rPr>
              <a:t>synthesised</a:t>
            </a:r>
            <a:r>
              <a:rPr lang="en-US" sz="2200" b="0" i="0" u="none" strike="noStrike" baseline="0" dirty="0">
                <a:latin typeface="Arial Narrow" panose="020B0606020202030204" pitchFamily="34" charset="0"/>
              </a:rPr>
              <a:t> from propanoic acid and hexan-1-ol.</a:t>
            </a:r>
          </a:p>
        </p:txBody>
      </p:sp>
      <p:pic>
        <p:nvPicPr>
          <p:cNvPr id="5" name="Picture 4">
            <a:extLst>
              <a:ext uri="{FF2B5EF4-FFF2-40B4-BE49-F238E27FC236}">
                <a16:creationId xmlns:a16="http://schemas.microsoft.com/office/drawing/2014/main" id="{9EF6B32A-383B-47D0-B1DD-BDDEEB1A98C8}"/>
              </a:ext>
            </a:extLst>
          </p:cNvPr>
          <p:cNvPicPr>
            <a:picLocks noChangeAspect="1"/>
          </p:cNvPicPr>
          <p:nvPr/>
        </p:nvPicPr>
        <p:blipFill>
          <a:blip r:embed="rId2"/>
          <a:stretch>
            <a:fillRect/>
          </a:stretch>
        </p:blipFill>
        <p:spPr>
          <a:xfrm>
            <a:off x="6144715" y="0"/>
            <a:ext cx="5919112" cy="1716292"/>
          </a:xfrm>
          <a:prstGeom prst="rect">
            <a:avLst/>
          </a:prstGeom>
        </p:spPr>
      </p:pic>
    </p:spTree>
    <p:extLst>
      <p:ext uri="{BB962C8B-B14F-4D97-AF65-F5344CB8AC3E}">
        <p14:creationId xmlns:p14="http://schemas.microsoft.com/office/powerpoint/2010/main" val="2892936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91C9D-34CD-0004-481F-17155A4790DC}"/>
              </a:ext>
            </a:extLst>
          </p:cNvPr>
          <p:cNvSpPr>
            <a:spLocks noGrp="1"/>
          </p:cNvSpPr>
          <p:nvPr>
            <p:ph type="title"/>
          </p:nvPr>
        </p:nvSpPr>
        <p:spPr>
          <a:xfrm>
            <a:off x="262890" y="274954"/>
            <a:ext cx="10515600" cy="812165"/>
          </a:xfrm>
        </p:spPr>
        <p:txBody>
          <a:bodyPr/>
          <a:lstStyle/>
          <a:p>
            <a:r>
              <a:rPr lang="en-AU" b="1" dirty="0"/>
              <a:t>Worked Example Solutions</a:t>
            </a:r>
            <a:endParaRPr lang="en-GB"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D8A739-1C00-AEDC-9047-DCA2229C4796}"/>
                  </a:ext>
                </a:extLst>
              </p:cNvPr>
              <p:cNvSpPr>
                <a:spLocks noGrp="1"/>
              </p:cNvSpPr>
              <p:nvPr>
                <p:ph idx="1"/>
              </p:nvPr>
            </p:nvSpPr>
            <p:spPr>
              <a:xfrm>
                <a:off x="262890" y="1253330"/>
                <a:ext cx="11658600" cy="5421789"/>
              </a:xfrm>
            </p:spPr>
            <p:txBody>
              <a:bodyPr>
                <a:normAutofit fontScale="92500"/>
              </a:bodyPr>
              <a:lstStyle/>
              <a:p>
                <a:pPr algn="l">
                  <a:lnSpc>
                    <a:spcPct val="110000"/>
                  </a:lnSpc>
                  <a:spcBef>
                    <a:spcPts val="600"/>
                  </a:spcBef>
                  <a:spcAft>
                    <a:spcPts val="600"/>
                  </a:spcAft>
                </a:pPr>
                <a:r>
                  <a:rPr lang="en-AU" sz="2800" b="1" i="0" u="none" strike="noStrike" baseline="0" dirty="0">
                    <a:latin typeface="SceneStd-Bold"/>
                  </a:rPr>
                  <a:t>WORKED EXAMPLE 10.3</a:t>
                </a:r>
              </a:p>
              <a:p>
                <a:pPr algn="l">
                  <a:lnSpc>
                    <a:spcPct val="110000"/>
                  </a:lnSpc>
                  <a:spcBef>
                    <a:spcPts val="600"/>
                  </a:spcBef>
                  <a:spcAft>
                    <a:spcPts val="600"/>
                  </a:spcAft>
                </a:pPr>
                <a:r>
                  <a:rPr lang="en-US" sz="2800" b="0" i="0" u="none" strike="noStrike" baseline="0" dirty="0">
                    <a:latin typeface="PlantinStd-Ligh1"/>
                  </a:rPr>
                  <a:t>Identify the ester that is </a:t>
                </a:r>
                <a:r>
                  <a:rPr lang="en-US" sz="2800" b="0" i="0" u="none" strike="noStrike" baseline="0" dirty="0" err="1">
                    <a:latin typeface="PlantinStd-Ligh1"/>
                  </a:rPr>
                  <a:t>synthesised</a:t>
                </a:r>
                <a:r>
                  <a:rPr lang="en-US" sz="2800" b="0" i="0" u="none" strike="noStrike" baseline="0" dirty="0">
                    <a:latin typeface="PlantinStd-Ligh1"/>
                  </a:rPr>
                  <a:t> from propanoic acid and hexan-1-ol.</a:t>
                </a:r>
              </a:p>
              <a:p>
                <a:pPr>
                  <a:lnSpc>
                    <a:spcPct val="110000"/>
                  </a:lnSpc>
                  <a:spcBef>
                    <a:spcPts val="600"/>
                  </a:spcBef>
                  <a:spcAft>
                    <a:spcPts val="600"/>
                  </a:spcAft>
                </a:pPr>
                <a:r>
                  <a:rPr lang="en-GB" dirty="0">
                    <a:solidFill>
                      <a:srgbClr val="00B050"/>
                    </a:solidFill>
                  </a:rPr>
                  <a:t>Solution</a:t>
                </a:r>
              </a:p>
              <a:p>
                <a:pPr algn="l">
                  <a:lnSpc>
                    <a:spcPct val="110000"/>
                  </a:lnSpc>
                  <a:spcBef>
                    <a:spcPts val="600"/>
                  </a:spcBef>
                  <a:spcAft>
                    <a:spcPts val="600"/>
                  </a:spcAft>
                </a:pPr>
                <a:r>
                  <a:rPr lang="en-AU" sz="2400" b="0" i="0" u="none" strike="noStrike" baseline="0" dirty="0">
                    <a:solidFill>
                      <a:srgbClr val="00B050"/>
                    </a:solidFill>
                    <a:latin typeface="Arial Narrow" panose="020B0606020202030204" pitchFamily="34" charset="0"/>
                  </a:rPr>
                  <a:t>The carbon main chain of the primary alcohol forms the ester substituent</a:t>
                </a:r>
              </a:p>
              <a:p>
                <a:pPr algn="l">
                  <a:lnSpc>
                    <a:spcPct val="110000"/>
                  </a:lnSpc>
                  <a:spcBef>
                    <a:spcPts val="600"/>
                  </a:spcBef>
                  <a:spcAft>
                    <a:spcPts val="600"/>
                  </a:spcAft>
                </a:pPr>
                <a:r>
                  <a:rPr lang="en-AU" sz="2400" dirty="0">
                    <a:solidFill>
                      <a:srgbClr val="00B050"/>
                    </a:solidFill>
                    <a:latin typeface="Arial Narrow" panose="020B0606020202030204" pitchFamily="34" charset="0"/>
                  </a:rPr>
                  <a:t>T</a:t>
                </a:r>
                <a:r>
                  <a:rPr lang="en-AU" sz="2400" b="0" i="0" u="none" strike="noStrike" baseline="0" dirty="0">
                    <a:solidFill>
                      <a:srgbClr val="00B050"/>
                    </a:solidFill>
                    <a:latin typeface="Arial Narrow" panose="020B0606020202030204" pitchFamily="34" charset="0"/>
                  </a:rPr>
                  <a:t>he carbon main chain of the carboxylic acid forms the ester main chain. </a:t>
                </a:r>
              </a:p>
              <a:p>
                <a:pPr algn="l">
                  <a:lnSpc>
                    <a:spcPct val="110000"/>
                  </a:lnSpc>
                  <a:spcBef>
                    <a:spcPts val="600"/>
                  </a:spcBef>
                  <a:spcAft>
                    <a:spcPts val="600"/>
                  </a:spcAft>
                </a:pPr>
                <a:r>
                  <a:rPr lang="en-AU" sz="2400" b="0" i="0" u="none" strike="noStrike" baseline="0" dirty="0">
                    <a:solidFill>
                      <a:srgbClr val="00B050"/>
                    </a:solidFill>
                    <a:latin typeface="Arial Narrow" panose="020B0606020202030204" pitchFamily="34" charset="0"/>
                  </a:rPr>
                  <a:t>Therefore, the name of the ester is hexyl propanoate.</a:t>
                </a:r>
              </a:p>
              <a:p>
                <a:pPr>
                  <a:lnSpc>
                    <a:spcPct val="110000"/>
                  </a:lnSpc>
                  <a:spcBef>
                    <a:spcPts val="600"/>
                  </a:spcBef>
                  <a:spcAft>
                    <a:spcPts val="600"/>
                  </a:spcAft>
                </a:pPr>
                <a:endParaRPr lang="en-US" sz="1800" b="1" dirty="0">
                  <a:effectLst/>
                  <a:latin typeface="Arial Narrow" panose="020B0606020202030204" pitchFamily="34" charset="0"/>
                  <a:ea typeface="Calibri" panose="020F0502020204030204" pitchFamily="34" charset="0"/>
                  <a:cs typeface="Times New Roman" panose="02020603050405020304" pitchFamily="18" charset="0"/>
                </a:endParaRPr>
              </a:p>
              <a:p>
                <a:pPr>
                  <a:lnSpc>
                    <a:spcPct val="110000"/>
                  </a:lnSpc>
                  <a:spcBef>
                    <a:spcPts val="600"/>
                  </a:spcBef>
                  <a:spcAft>
                    <a:spcPts val="600"/>
                  </a:spcAft>
                </a:pPr>
                <a:r>
                  <a:rPr lang="en-US" sz="2400" b="1" dirty="0">
                    <a:effectLst/>
                    <a:latin typeface="Arial Narrow" panose="020B0606020202030204" pitchFamily="34" charset="0"/>
                    <a:ea typeface="Calibri" panose="020F0502020204030204" pitchFamily="34" charset="0"/>
                    <a:cs typeface="Times New Roman" panose="02020603050405020304" pitchFamily="18" charset="0"/>
                  </a:rPr>
                  <a:t>KEY POINT: </a:t>
                </a:r>
                <a:endParaRPr lang="en-GB" sz="2400" dirty="0">
                  <a:effectLst/>
                  <a:latin typeface="Arial Narrow" panose="020B0606020202030204" pitchFamily="34" charset="0"/>
                  <a:ea typeface="Calibri" panose="020F0502020204030204" pitchFamily="34" charset="0"/>
                  <a:cs typeface="Times New Roman" panose="02020603050405020304" pitchFamily="18" charset="0"/>
                </a:endParaRPr>
              </a:p>
              <a:p>
                <a:pPr>
                  <a:lnSpc>
                    <a:spcPct val="110000"/>
                  </a:lnSpc>
                  <a:spcBef>
                    <a:spcPts val="600"/>
                  </a:spcBef>
                  <a:spcAft>
                    <a:spcPts val="600"/>
                  </a:spcAft>
                </a:pPr>
                <a:r>
                  <a:rPr lang="en-US" sz="2400" dirty="0">
                    <a:effectLst/>
                    <a:latin typeface="Arial Narrow" panose="020B0606020202030204" pitchFamily="34" charset="0"/>
                    <a:ea typeface="Calibri" panose="020F0502020204030204" pitchFamily="34" charset="0"/>
                    <a:cs typeface="Times New Roman" panose="02020603050405020304" pitchFamily="18" charset="0"/>
                  </a:rPr>
                  <a:t>In general: [something]-</a:t>
                </a:r>
                <a:r>
                  <a:rPr lang="en-US" sz="2400" dirty="0" err="1">
                    <a:effectLst/>
                    <a:latin typeface="Arial Narrow" panose="020B0606020202030204" pitchFamily="34" charset="0"/>
                    <a:ea typeface="Calibri" panose="020F0502020204030204" pitchFamily="34" charset="0"/>
                    <a:cs typeface="Times New Roman" panose="02020603050405020304" pitchFamily="18" charset="0"/>
                  </a:rPr>
                  <a:t>anol</a:t>
                </a:r>
                <a:r>
                  <a:rPr lang="en-US" sz="2400" dirty="0">
                    <a:effectLst/>
                    <a:latin typeface="Arial Narrow" panose="020B0606020202030204" pitchFamily="34" charset="0"/>
                    <a:ea typeface="Calibri" panose="020F0502020204030204" pitchFamily="34" charset="0"/>
                    <a:cs typeface="Times New Roman" panose="02020603050405020304" pitchFamily="18" charset="0"/>
                  </a:rPr>
                  <a:t> + [other thing]-</a:t>
                </a:r>
                <a:r>
                  <a:rPr lang="en-US" sz="2400" dirty="0" err="1">
                    <a:effectLst/>
                    <a:latin typeface="Arial Narrow" panose="020B0606020202030204" pitchFamily="34" charset="0"/>
                    <a:ea typeface="Calibri" panose="020F0502020204030204" pitchFamily="34" charset="0"/>
                    <a:cs typeface="Times New Roman" panose="02020603050405020304" pitchFamily="18" charset="0"/>
                  </a:rPr>
                  <a:t>oic</a:t>
                </a:r>
                <a:r>
                  <a:rPr lang="en-US" sz="2400" dirty="0">
                    <a:effectLst/>
                    <a:latin typeface="Arial Narrow" panose="020B0606020202030204" pitchFamily="34" charset="0"/>
                    <a:ea typeface="Calibri" panose="020F0502020204030204" pitchFamily="34" charset="0"/>
                    <a:cs typeface="Times New Roman" panose="02020603050405020304" pitchFamily="18" charset="0"/>
                  </a:rPr>
                  <a:t> acid </a:t>
                </a:r>
                <a:r>
                  <a:rPr lang="en-US" sz="2400" dirty="0">
                    <a:effectLst/>
                    <a:latin typeface="Arial Narrow" panose="020B0606020202030204" pitchFamily="34" charset="0"/>
                    <a:ea typeface="Calibri" panose="020F0502020204030204" pitchFamily="34" charset="0"/>
                    <a:cs typeface="Times New Roman" panose="02020603050405020304" pitchFamily="18" charset="0"/>
                    <a:sym typeface="Symbol" panose="05050102010706020507" pitchFamily="18" charset="2"/>
                  </a:rPr>
                  <a:t></a:t>
                </a:r>
                <a:r>
                  <a:rPr lang="en-US" sz="2400" dirty="0">
                    <a:effectLst/>
                    <a:latin typeface="Arial Narrow" panose="020B0606020202030204" pitchFamily="34" charset="0"/>
                    <a:ea typeface="Calibri" panose="020F0502020204030204" pitchFamily="34" charset="0"/>
                    <a:cs typeface="Times New Roman" panose="02020603050405020304" pitchFamily="18" charset="0"/>
                  </a:rPr>
                  <a:t> [something]-</a:t>
                </a:r>
                <a:r>
                  <a:rPr lang="en-US" sz="2400" dirty="0" err="1">
                    <a:effectLst/>
                    <a:latin typeface="Arial Narrow" panose="020B0606020202030204" pitchFamily="34" charset="0"/>
                    <a:ea typeface="Calibri" panose="020F0502020204030204" pitchFamily="34" charset="0"/>
                    <a:cs typeface="Times New Roman" panose="02020603050405020304" pitchFamily="18" charset="0"/>
                  </a:rPr>
                  <a:t>yl</a:t>
                </a:r>
                <a:r>
                  <a:rPr lang="en-US" sz="2400" dirty="0">
                    <a:effectLst/>
                    <a:latin typeface="Arial Narrow" panose="020B0606020202030204" pitchFamily="34" charset="0"/>
                    <a:ea typeface="Calibri" panose="020F0502020204030204" pitchFamily="34" charset="0"/>
                    <a:cs typeface="Times New Roman" panose="02020603050405020304" pitchFamily="18" charset="0"/>
                  </a:rPr>
                  <a:t> + [other thing]-</a:t>
                </a:r>
                <a:r>
                  <a:rPr lang="en-US" sz="2400" dirty="0" err="1">
                    <a:effectLst/>
                    <a:latin typeface="Arial Narrow" panose="020B0606020202030204" pitchFamily="34" charset="0"/>
                    <a:ea typeface="Calibri" panose="020F0502020204030204" pitchFamily="34" charset="0"/>
                    <a:cs typeface="Times New Roman" panose="02020603050405020304" pitchFamily="18" charset="0"/>
                  </a:rPr>
                  <a:t>oate</a:t>
                </a:r>
                <a:r>
                  <a:rPr lang="en-US" sz="2400" dirty="0">
                    <a:effectLst/>
                    <a:latin typeface="Arial Narrow" panose="020B0606020202030204" pitchFamily="34" charset="0"/>
                    <a:ea typeface="Calibri" panose="020F0502020204030204" pitchFamily="34" charset="0"/>
                    <a:cs typeface="Times New Roman" panose="02020603050405020304" pitchFamily="18" charset="0"/>
                  </a:rPr>
                  <a:t>. </a:t>
                </a:r>
                <a:endParaRPr lang="en-GB" sz="2400" dirty="0">
                  <a:effectLst/>
                  <a:latin typeface="Arial Narrow" panose="020B0606020202030204" pitchFamily="34" charset="0"/>
                  <a:ea typeface="Calibri" panose="020F0502020204030204" pitchFamily="34" charset="0"/>
                  <a:cs typeface="Times New Roman" panose="02020603050405020304" pitchFamily="18" charset="0"/>
                </a:endParaRPr>
              </a:p>
              <a:p>
                <a:pPr>
                  <a:lnSpc>
                    <a:spcPct val="110000"/>
                  </a:lnSpc>
                  <a:spcBef>
                    <a:spcPts val="600"/>
                  </a:spcBef>
                  <a:spcAft>
                    <a:spcPts val="600"/>
                  </a:spcAft>
                </a:pPr>
                <a:r>
                  <a:rPr lang="en-US" sz="2400" dirty="0">
                    <a:effectLst/>
                    <a:latin typeface="Arial Narrow" panose="020B0606020202030204" pitchFamily="34" charset="0"/>
                    <a:ea typeface="Calibri" panose="020F0502020204030204" pitchFamily="34" charset="0"/>
                    <a:cs typeface="Times New Roman" panose="02020603050405020304" pitchFamily="18" charset="0"/>
                  </a:rPr>
                  <a:t>Make sure that you write "conc. </a:t>
                </a:r>
                <a14:m>
                  <m:oMath xmlns:m="http://schemas.openxmlformats.org/officeDocument/2006/math">
                    <m:sSub>
                      <m:sSubPr>
                        <m:ctrlPr>
                          <a:rPr lang="en-GB"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GB"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𝑆𝑂</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4</m:t>
                        </m:r>
                      </m:sub>
                    </m:sSub>
                  </m:oMath>
                </a14:m>
                <a:r>
                  <a:rPr lang="en-US" sz="2400" dirty="0">
                    <a:effectLst/>
                    <a:latin typeface="Arial Narrow" panose="020B0606020202030204" pitchFamily="34" charset="0"/>
                    <a:ea typeface="Calibri" panose="020F0502020204030204" pitchFamily="34" charset="0"/>
                    <a:cs typeface="Times New Roman" panose="02020603050405020304" pitchFamily="18" charset="0"/>
                  </a:rPr>
                  <a:t>" or "</a:t>
                </a:r>
                <a14:m>
                  <m:oMath xmlns:m="http://schemas.openxmlformats.org/officeDocument/2006/math">
                    <m:sSub>
                      <m:sSubPr>
                        <m:ctrlPr>
                          <a:rPr lang="en-GB"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GB"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𝑆𝑂</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4</m:t>
                        </m:r>
                      </m:sub>
                    </m:sSub>
                  </m:oMath>
                </a14:m>
                <a:r>
                  <a:rPr lang="en-US" sz="2400" dirty="0">
                    <a:effectLst/>
                    <a:latin typeface="Arial Narrow" panose="020B0606020202030204" pitchFamily="34" charset="0"/>
                    <a:ea typeface="Calibri" panose="020F0502020204030204" pitchFamily="34" charset="0"/>
                    <a:cs typeface="Times New Roman" panose="02020603050405020304" pitchFamily="18" charset="0"/>
                  </a:rPr>
                  <a:t> (l)" on the arrow - just writing </a:t>
                </a:r>
                <a14:m>
                  <m:oMath xmlns:m="http://schemas.openxmlformats.org/officeDocument/2006/math">
                    <m:sSub>
                      <m:sSubPr>
                        <m:ctrlPr>
                          <a:rPr lang="en-GB"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GB"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𝑆𝑂</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4</m:t>
                        </m:r>
                      </m:sub>
                    </m:sSub>
                  </m:oMath>
                </a14:m>
                <a:r>
                  <a:rPr lang="en-US" sz="2400" dirty="0">
                    <a:effectLst/>
                    <a:latin typeface="Arial Narrow" panose="020B0606020202030204" pitchFamily="34" charset="0"/>
                    <a:ea typeface="Calibri" panose="020F0502020204030204" pitchFamily="34" charset="0"/>
                    <a:cs typeface="Times New Roman" panose="02020603050405020304" pitchFamily="18" charset="0"/>
                  </a:rPr>
                  <a:t> alone isn't enough.</a:t>
                </a:r>
                <a:endParaRPr lang="en-GB" sz="2400" dirty="0">
                  <a:effectLst/>
                  <a:latin typeface="Arial Narrow" panose="020B0606020202030204" pitchFamily="34" charset="0"/>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E0D8A739-1C00-AEDC-9047-DCA2229C4796}"/>
                  </a:ext>
                </a:extLst>
              </p:cNvPr>
              <p:cNvSpPr>
                <a:spLocks noGrp="1" noRot="1" noChangeAspect="1" noMove="1" noResize="1" noEditPoints="1" noAdjustHandles="1" noChangeArrowheads="1" noChangeShapeType="1" noTextEdit="1"/>
              </p:cNvSpPr>
              <p:nvPr>
                <p:ph idx="1"/>
              </p:nvPr>
            </p:nvSpPr>
            <p:spPr>
              <a:xfrm>
                <a:off x="262890" y="1253330"/>
                <a:ext cx="11658600" cy="5421789"/>
              </a:xfrm>
              <a:blipFill>
                <a:blip r:embed="rId2"/>
                <a:stretch>
                  <a:fillRect l="-784" t="-675"/>
                </a:stretch>
              </a:blipFill>
            </p:spPr>
            <p:txBody>
              <a:bodyPr/>
              <a:lstStyle/>
              <a:p>
                <a:r>
                  <a:rPr lang="en-GB">
                    <a:noFill/>
                  </a:rPr>
                  <a:t> </a:t>
                </a:r>
              </a:p>
            </p:txBody>
          </p:sp>
        </mc:Fallback>
      </mc:AlternateContent>
    </p:spTree>
    <p:extLst>
      <p:ext uri="{BB962C8B-B14F-4D97-AF65-F5344CB8AC3E}">
        <p14:creationId xmlns:p14="http://schemas.microsoft.com/office/powerpoint/2010/main" val="2415094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C106F-B306-4344-90BE-865BCF6B5A80}"/>
              </a:ext>
            </a:extLst>
          </p:cNvPr>
          <p:cNvSpPr>
            <a:spLocks noGrp="1"/>
          </p:cNvSpPr>
          <p:nvPr>
            <p:ph type="title"/>
          </p:nvPr>
        </p:nvSpPr>
        <p:spPr>
          <a:xfrm>
            <a:off x="250971" y="180567"/>
            <a:ext cx="10515600" cy="817723"/>
          </a:xfrm>
        </p:spPr>
        <p:txBody>
          <a:bodyPr/>
          <a:lstStyle/>
          <a:p>
            <a:r>
              <a:rPr lang="en-US" b="1" dirty="0"/>
              <a:t>Condensation Reactions of Amines</a:t>
            </a:r>
            <a:endParaRPr lang="en-AU" b="1" dirty="0"/>
          </a:p>
        </p:txBody>
      </p:sp>
      <p:sp>
        <p:nvSpPr>
          <p:cNvPr id="3" name="Content Placeholder 2">
            <a:extLst>
              <a:ext uri="{FF2B5EF4-FFF2-40B4-BE49-F238E27FC236}">
                <a16:creationId xmlns:a16="http://schemas.microsoft.com/office/drawing/2014/main" id="{C10E1727-15A2-44F0-9029-8D501EAEF282}"/>
              </a:ext>
            </a:extLst>
          </p:cNvPr>
          <p:cNvSpPr>
            <a:spLocks noGrp="1"/>
          </p:cNvSpPr>
          <p:nvPr>
            <p:ph idx="1"/>
          </p:nvPr>
        </p:nvSpPr>
        <p:spPr>
          <a:xfrm>
            <a:off x="250969" y="998290"/>
            <a:ext cx="11690059" cy="5570290"/>
          </a:xfrm>
        </p:spPr>
        <p:txBody>
          <a:bodyPr>
            <a:normAutofit/>
          </a:bodyPr>
          <a:lstStyle/>
          <a:p>
            <a:pPr algn="l"/>
            <a:r>
              <a:rPr lang="en-US" sz="2400" b="0" i="0" u="none" strike="noStrike" baseline="0" dirty="0">
                <a:solidFill>
                  <a:srgbClr val="231F20"/>
                </a:solidFill>
                <a:latin typeface="Arial Narrow" panose="020B0606020202030204" pitchFamily="34" charset="0"/>
              </a:rPr>
              <a:t>Amides are </a:t>
            </a:r>
            <a:r>
              <a:rPr lang="en-US" sz="2400" b="0" i="0" u="none" strike="noStrike" baseline="0" dirty="0" err="1">
                <a:solidFill>
                  <a:srgbClr val="231F20"/>
                </a:solidFill>
                <a:latin typeface="Arial Narrow" panose="020B0606020202030204" pitchFamily="34" charset="0"/>
              </a:rPr>
              <a:t>synthesised</a:t>
            </a:r>
            <a:r>
              <a:rPr lang="en-US" sz="2400" b="0" i="0" u="none" strike="noStrike" baseline="0" dirty="0">
                <a:solidFill>
                  <a:srgbClr val="231F20"/>
                </a:solidFill>
                <a:latin typeface="Arial Narrow" panose="020B0606020202030204" pitchFamily="34" charset="0"/>
              </a:rPr>
              <a:t> from carboxylic acids and amines. The reaction requires heat (&gt;100°C) and is reversible (similar to </a:t>
            </a:r>
            <a:r>
              <a:rPr lang="en-US" sz="2400" b="0" i="0" u="none" strike="noStrike" baseline="0" dirty="0" err="1">
                <a:solidFill>
                  <a:srgbClr val="231F20"/>
                </a:solidFill>
                <a:latin typeface="Arial Narrow" panose="020B0606020202030204" pitchFamily="34" charset="0"/>
              </a:rPr>
              <a:t>esterifications</a:t>
            </a:r>
            <a:r>
              <a:rPr lang="en-US" sz="2400" b="0" i="0" u="none" strike="noStrike" baseline="0" dirty="0">
                <a:solidFill>
                  <a:srgbClr val="231F20"/>
                </a:solidFill>
                <a:latin typeface="Arial Narrow" panose="020B0606020202030204" pitchFamily="34" charset="0"/>
              </a:rPr>
              <a:t>) with the by-product water, </a:t>
            </a:r>
            <a:r>
              <a:rPr lang="en-AU" sz="2400" b="0" i="0" u="none" strike="noStrike" baseline="0" dirty="0">
                <a:solidFill>
                  <a:srgbClr val="231F20"/>
                </a:solidFill>
                <a:latin typeface="Arial Narrow" panose="020B0606020202030204" pitchFamily="34" charset="0"/>
              </a:rPr>
              <a:t>comes from the hydroxyl group and a hydrogen from the amine functional group</a:t>
            </a:r>
            <a:r>
              <a:rPr lang="en-US" sz="2400" b="0" i="0" u="none" strike="noStrike" baseline="0" dirty="0">
                <a:solidFill>
                  <a:srgbClr val="231F20"/>
                </a:solidFill>
                <a:latin typeface="Arial Narrow" panose="020B0606020202030204" pitchFamily="34" charset="0"/>
              </a:rPr>
              <a:t>.</a:t>
            </a:r>
          </a:p>
          <a:p>
            <a:pPr algn="l"/>
            <a:r>
              <a:rPr lang="en-AU" sz="2400" b="0" i="0" u="none" strike="noStrike" baseline="0" dirty="0">
                <a:solidFill>
                  <a:srgbClr val="231F20"/>
                </a:solidFill>
                <a:latin typeface="Arial Narrow" panose="020B0606020202030204" pitchFamily="34" charset="0"/>
              </a:rPr>
              <a:t>The amine reactant is a weak base because it has a non-bonding pair of electrons, which can bond with hydrogen ions from water and acids about 7% of the time. Red litmus paper can be used to monitor the reaction progress because it will turn blue if there is still amine </a:t>
            </a:r>
            <a:r>
              <a:rPr lang="en-GB" sz="2400" b="0" i="0" u="none" strike="noStrike" baseline="0" dirty="0">
                <a:solidFill>
                  <a:srgbClr val="231F20"/>
                </a:solidFill>
                <a:latin typeface="Arial Narrow" panose="020B0606020202030204" pitchFamily="34" charset="0"/>
              </a:rPr>
              <a:t>reactant present</a:t>
            </a:r>
            <a:endParaRPr lang="en-US" sz="2400" b="0" i="0" u="none" strike="noStrike" baseline="0" dirty="0">
              <a:latin typeface="Arial Narrow" panose="020B0606020202030204" pitchFamily="34" charset="0"/>
            </a:endParaRPr>
          </a:p>
          <a:p>
            <a:pPr algn="l"/>
            <a:endParaRPr lang="en-US" sz="2400" b="0" i="0" u="none" strike="noStrike" baseline="0" dirty="0">
              <a:latin typeface="Arial Narrow" panose="020B0606020202030204" pitchFamily="34" charset="0"/>
            </a:endParaRPr>
          </a:p>
          <a:p>
            <a:pPr algn="l"/>
            <a:r>
              <a:rPr lang="en-US" sz="2400" b="1" dirty="0">
                <a:solidFill>
                  <a:srgbClr val="00B050"/>
                </a:solidFill>
                <a:effectLst/>
                <a:latin typeface="Arial Narrow" panose="020B0606020202030204" pitchFamily="34" charset="0"/>
                <a:ea typeface="Calibri" panose="020F0502020204030204" pitchFamily="34" charset="0"/>
                <a:cs typeface="Times New Roman" panose="02020603050405020304" pitchFamily="18" charset="0"/>
              </a:rPr>
              <a:t>Carboxylic Acid + Amine → Amide + Water</a:t>
            </a:r>
          </a:p>
          <a:p>
            <a:pPr algn="l"/>
            <a:endParaRPr lang="en-US" sz="2400" b="0" i="0" u="none" strike="noStrike" baseline="0" dirty="0">
              <a:latin typeface="Arial Narrow" panose="020B0606020202030204" pitchFamily="34" charset="0"/>
            </a:endParaRPr>
          </a:p>
          <a:p>
            <a:pPr algn="l"/>
            <a:r>
              <a:rPr lang="en-AU" sz="2400" b="1" dirty="0">
                <a:solidFill>
                  <a:srgbClr val="FF0000"/>
                </a:solidFill>
                <a:latin typeface="Arial Narrow" panose="020B0606020202030204" pitchFamily="34" charset="0"/>
              </a:rPr>
              <a:t>Exercises: </a:t>
            </a:r>
          </a:p>
          <a:p>
            <a:pPr algn="l"/>
            <a:r>
              <a:rPr lang="en-AU" sz="2400" b="1" dirty="0">
                <a:solidFill>
                  <a:srgbClr val="FF0000"/>
                </a:solidFill>
                <a:latin typeface="Arial Narrow" panose="020B0606020202030204" pitchFamily="34" charset="0"/>
              </a:rPr>
              <a:t>Chemistry for Queensland U 3&amp;4</a:t>
            </a:r>
          </a:p>
          <a:p>
            <a:pPr algn="l"/>
            <a:r>
              <a:rPr lang="en-AU" sz="2400" b="1" dirty="0">
                <a:solidFill>
                  <a:srgbClr val="FF0000"/>
                </a:solidFill>
                <a:latin typeface="Arial Narrow" panose="020B0606020202030204" pitchFamily="34" charset="0"/>
              </a:rPr>
              <a:t>Check Your Learning 10.3	p 262	Questions 1 – 9</a:t>
            </a:r>
          </a:p>
          <a:p>
            <a:pPr algn="l"/>
            <a:r>
              <a:rPr lang="en-AU" sz="2400" b="1" dirty="0">
                <a:solidFill>
                  <a:srgbClr val="FF0000"/>
                </a:solidFill>
                <a:latin typeface="Arial Narrow" panose="020B0606020202030204" pitchFamily="34" charset="0"/>
              </a:rPr>
              <a:t>Case Study 10.3		p 261</a:t>
            </a:r>
          </a:p>
          <a:p>
            <a:pPr algn="l"/>
            <a:endParaRPr lang="en-AU" dirty="0"/>
          </a:p>
        </p:txBody>
      </p:sp>
      <p:pic>
        <p:nvPicPr>
          <p:cNvPr id="7" name="Picture 6">
            <a:extLst>
              <a:ext uri="{FF2B5EF4-FFF2-40B4-BE49-F238E27FC236}">
                <a16:creationId xmlns:a16="http://schemas.microsoft.com/office/drawing/2014/main" id="{A0F19DA5-BF6D-4CCC-A7E0-028CB5980BAA}"/>
              </a:ext>
            </a:extLst>
          </p:cNvPr>
          <p:cNvPicPr>
            <a:picLocks noChangeAspect="1"/>
          </p:cNvPicPr>
          <p:nvPr/>
        </p:nvPicPr>
        <p:blipFill>
          <a:blip r:embed="rId2"/>
          <a:stretch>
            <a:fillRect/>
          </a:stretch>
        </p:blipFill>
        <p:spPr>
          <a:xfrm>
            <a:off x="6095998" y="3429000"/>
            <a:ext cx="5789968" cy="1832485"/>
          </a:xfrm>
          <a:prstGeom prst="rect">
            <a:avLst/>
          </a:prstGeom>
        </p:spPr>
      </p:pic>
    </p:spTree>
    <p:extLst>
      <p:ext uri="{BB962C8B-B14F-4D97-AF65-F5344CB8AC3E}">
        <p14:creationId xmlns:p14="http://schemas.microsoft.com/office/powerpoint/2010/main" val="3451017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openDmnd">
          <a:fgClr>
            <a:srgbClr val="92D050"/>
          </a:fgClr>
          <a:bgClr>
            <a:schemeClr val="bg1"/>
          </a:bgClr>
        </a:patt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7047F6-A922-9561-D612-3E6756BF2D5D}"/>
              </a:ext>
            </a:extLst>
          </p:cNvPr>
          <p:cNvPicPr>
            <a:picLocks noChangeAspect="1"/>
          </p:cNvPicPr>
          <p:nvPr/>
        </p:nvPicPr>
        <p:blipFill>
          <a:blip r:embed="rId2"/>
          <a:stretch>
            <a:fillRect/>
          </a:stretch>
        </p:blipFill>
        <p:spPr>
          <a:xfrm>
            <a:off x="2969894" y="1544362"/>
            <a:ext cx="6252211" cy="3769275"/>
          </a:xfrm>
          <a:prstGeom prst="rect">
            <a:avLst/>
          </a:prstGeom>
        </p:spPr>
      </p:pic>
    </p:spTree>
    <p:extLst>
      <p:ext uri="{BB962C8B-B14F-4D97-AF65-F5344CB8AC3E}">
        <p14:creationId xmlns:p14="http://schemas.microsoft.com/office/powerpoint/2010/main" val="25803717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0F100-94F1-3026-D8EF-2BE1368FD7B5}"/>
              </a:ext>
            </a:extLst>
          </p:cNvPr>
          <p:cNvSpPr>
            <a:spLocks noGrp="1"/>
          </p:cNvSpPr>
          <p:nvPr>
            <p:ph type="title"/>
          </p:nvPr>
        </p:nvSpPr>
        <p:spPr>
          <a:xfrm>
            <a:off x="243840" y="182245"/>
            <a:ext cx="10515600" cy="640715"/>
          </a:xfrm>
        </p:spPr>
        <p:txBody>
          <a:bodyPr>
            <a:normAutofit fontScale="90000"/>
          </a:bodyPr>
          <a:lstStyle/>
          <a:p>
            <a:r>
              <a:rPr lang="en-AU" b="1" dirty="0"/>
              <a:t>Hydrolysis Reactions</a:t>
            </a:r>
            <a:endParaRPr lang="en-GB" b="1" dirty="0"/>
          </a:p>
        </p:txBody>
      </p:sp>
      <p:sp>
        <p:nvSpPr>
          <p:cNvPr id="3" name="Content Placeholder 2">
            <a:extLst>
              <a:ext uri="{FF2B5EF4-FFF2-40B4-BE49-F238E27FC236}">
                <a16:creationId xmlns:a16="http://schemas.microsoft.com/office/drawing/2014/main" id="{5E475ADF-5135-A0D9-CCF5-5B7C6B6AAF55}"/>
              </a:ext>
            </a:extLst>
          </p:cNvPr>
          <p:cNvSpPr>
            <a:spLocks noGrp="1"/>
          </p:cNvSpPr>
          <p:nvPr>
            <p:ph idx="1"/>
          </p:nvPr>
        </p:nvSpPr>
        <p:spPr>
          <a:xfrm>
            <a:off x="243840" y="822960"/>
            <a:ext cx="11704320" cy="5772150"/>
          </a:xfrm>
        </p:spPr>
        <p:txBody>
          <a:bodyPr/>
          <a:lstStyle/>
          <a:p>
            <a:pPr marL="0" indent="0" algn="l">
              <a:buNone/>
            </a:pPr>
            <a:r>
              <a:rPr lang="en-AU" b="0" i="0" dirty="0">
                <a:solidFill>
                  <a:srgbClr val="000000"/>
                </a:solidFill>
                <a:effectLst/>
                <a:latin typeface="Tahoma" panose="020B0604030504040204" pitchFamily="34" charset="0"/>
              </a:rPr>
              <a:t>Hydrolysis reactions are the reverse of condensation reactions. In a</a:t>
            </a:r>
            <a:r>
              <a:rPr lang="en-AU" b="0" i="1" dirty="0">
                <a:solidFill>
                  <a:srgbClr val="000000"/>
                </a:solidFill>
                <a:effectLst/>
                <a:latin typeface="Tahoma" panose="020B0604030504040204" pitchFamily="34" charset="0"/>
              </a:rPr>
              <a:t> </a:t>
            </a:r>
            <a:r>
              <a:rPr lang="en-AU" b="1" i="0" dirty="0">
                <a:solidFill>
                  <a:srgbClr val="000000"/>
                </a:solidFill>
                <a:effectLst/>
                <a:latin typeface="Tahoma" panose="020B0604030504040204" pitchFamily="34" charset="0"/>
              </a:rPr>
              <a:t>hydrolysis reaction</a:t>
            </a:r>
            <a:r>
              <a:rPr lang="en-AU" b="0" i="0" dirty="0">
                <a:solidFill>
                  <a:srgbClr val="000000"/>
                </a:solidFill>
                <a:effectLst/>
                <a:latin typeface="Tahoma" panose="020B0604030504040204" pitchFamily="34" charset="0"/>
              </a:rPr>
              <a:t>, a larger molecule forms two (or more) smaller molecules and water is consumed as a reactant. Hydrolysis ("hydro" = water and "lysis" = break) involves adding water to one large molecule to break it into multiple smaller molecules. </a:t>
            </a:r>
            <a:r>
              <a:rPr lang="en-AU" i="0" dirty="0">
                <a:solidFill>
                  <a:srgbClr val="000000"/>
                </a:solidFill>
                <a:effectLst/>
                <a:highlight>
                  <a:srgbClr val="FFFF00"/>
                </a:highlight>
                <a:latin typeface="Tahoma" panose="020B0604030504040204" pitchFamily="34" charset="0"/>
              </a:rPr>
              <a:t>Water is split in the process</a:t>
            </a:r>
            <a:r>
              <a:rPr lang="en-AU" b="0" i="0" dirty="0">
                <a:solidFill>
                  <a:srgbClr val="000000"/>
                </a:solidFill>
                <a:effectLst/>
                <a:latin typeface="Tahoma" panose="020B0604030504040204" pitchFamily="34" charset="0"/>
              </a:rPr>
              <a:t>.</a:t>
            </a:r>
          </a:p>
          <a:p>
            <a:pPr marL="0" indent="0" algn="l">
              <a:buNone/>
            </a:pPr>
            <a:endParaRPr lang="en-AU" dirty="0">
              <a:solidFill>
                <a:srgbClr val="000000"/>
              </a:solidFill>
              <a:latin typeface="Tahoma" panose="020B0604030504040204" pitchFamily="34" charset="0"/>
            </a:endParaRPr>
          </a:p>
          <a:p>
            <a:pPr marL="0" indent="0" algn="l">
              <a:buNone/>
            </a:pPr>
            <a:endParaRPr lang="en-AU" b="0" i="0" dirty="0">
              <a:solidFill>
                <a:srgbClr val="000000"/>
              </a:solidFill>
              <a:effectLst/>
              <a:latin typeface="Tahoma" panose="020B0604030504040204" pitchFamily="34" charset="0"/>
            </a:endParaRPr>
          </a:p>
          <a:p>
            <a:pPr marL="0" indent="0" algn="l">
              <a:buNone/>
            </a:pPr>
            <a:endParaRPr lang="en-AU" dirty="0">
              <a:solidFill>
                <a:srgbClr val="000000"/>
              </a:solidFill>
              <a:latin typeface="Tahoma" panose="020B0604030504040204" pitchFamily="34" charset="0"/>
            </a:endParaRPr>
          </a:p>
          <a:p>
            <a:pPr marL="0" indent="0" algn="l">
              <a:buNone/>
            </a:pPr>
            <a:endParaRPr lang="en-AU" b="0" i="0" dirty="0">
              <a:solidFill>
                <a:srgbClr val="000000"/>
              </a:solidFill>
              <a:effectLst/>
              <a:latin typeface="Tahoma" panose="020B0604030504040204" pitchFamily="34" charset="0"/>
            </a:endParaRPr>
          </a:p>
          <a:p>
            <a:pPr marL="0" indent="0" algn="l">
              <a:buNone/>
            </a:pPr>
            <a:r>
              <a:rPr lang="en-AU" b="0" i="0" dirty="0">
                <a:solidFill>
                  <a:srgbClr val="000000"/>
                </a:solidFill>
                <a:effectLst/>
                <a:latin typeface="Tahoma" panose="020B0604030504040204" pitchFamily="34" charset="0"/>
              </a:rPr>
              <a:t>An example is the hydrolysis of an ester, in which water breaks the ester into carboxylic acid and alcohol. This hydrolysis can occur under acidic or basic conditions. </a:t>
            </a:r>
            <a:r>
              <a:rPr lang="en-AU" b="1" i="0" dirty="0">
                <a:solidFill>
                  <a:srgbClr val="000000"/>
                </a:solidFill>
                <a:effectLst/>
                <a:latin typeface="Tahoma" panose="020B0604030504040204" pitchFamily="34" charset="0"/>
              </a:rPr>
              <a:t>This reaction is the reverse of </a:t>
            </a:r>
            <a:r>
              <a:rPr lang="en-AU" b="1" i="0" dirty="0" err="1">
                <a:solidFill>
                  <a:srgbClr val="000000"/>
                </a:solidFill>
                <a:effectLst/>
                <a:latin typeface="Tahoma" panose="020B0604030504040204" pitchFamily="34" charset="0"/>
              </a:rPr>
              <a:t>estification</a:t>
            </a:r>
            <a:r>
              <a:rPr lang="en-AU" b="1" i="0" dirty="0">
                <a:solidFill>
                  <a:srgbClr val="000000"/>
                </a:solidFill>
                <a:effectLst/>
                <a:latin typeface="Tahoma" panose="020B0604030504040204" pitchFamily="34" charset="0"/>
              </a:rPr>
              <a:t>.</a:t>
            </a:r>
          </a:p>
          <a:p>
            <a:pPr marL="0" indent="0" algn="l">
              <a:buNone/>
            </a:pPr>
            <a:endParaRPr lang="en-GB" dirty="0"/>
          </a:p>
        </p:txBody>
      </p:sp>
      <p:pic>
        <p:nvPicPr>
          <p:cNvPr id="5" name="Picture 4">
            <a:extLst>
              <a:ext uri="{FF2B5EF4-FFF2-40B4-BE49-F238E27FC236}">
                <a16:creationId xmlns:a16="http://schemas.microsoft.com/office/drawing/2014/main" id="{FBCCD795-74C6-D062-D3D7-A2E1DC482B85}"/>
              </a:ext>
            </a:extLst>
          </p:cNvPr>
          <p:cNvPicPr>
            <a:picLocks noChangeAspect="1"/>
          </p:cNvPicPr>
          <p:nvPr/>
        </p:nvPicPr>
        <p:blipFill>
          <a:blip r:embed="rId2"/>
          <a:stretch>
            <a:fillRect/>
          </a:stretch>
        </p:blipFill>
        <p:spPr>
          <a:xfrm>
            <a:off x="102059" y="2868786"/>
            <a:ext cx="11622122" cy="2057687"/>
          </a:xfrm>
          <a:prstGeom prst="rect">
            <a:avLst/>
          </a:prstGeom>
        </p:spPr>
      </p:pic>
    </p:spTree>
    <p:extLst>
      <p:ext uri="{BB962C8B-B14F-4D97-AF65-F5344CB8AC3E}">
        <p14:creationId xmlns:p14="http://schemas.microsoft.com/office/powerpoint/2010/main" val="956057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A4899-EB46-C9DA-56DE-21524AE9B138}"/>
              </a:ext>
            </a:extLst>
          </p:cNvPr>
          <p:cNvSpPr>
            <a:spLocks noGrp="1"/>
          </p:cNvSpPr>
          <p:nvPr>
            <p:ph type="title"/>
          </p:nvPr>
        </p:nvSpPr>
        <p:spPr>
          <a:xfrm>
            <a:off x="118110" y="125095"/>
            <a:ext cx="10515600" cy="743585"/>
          </a:xfrm>
        </p:spPr>
        <p:txBody>
          <a:bodyPr>
            <a:normAutofit/>
          </a:bodyPr>
          <a:lstStyle/>
          <a:p>
            <a:r>
              <a:rPr lang="en-AU" b="1" dirty="0">
                <a:solidFill>
                  <a:srgbClr val="000000"/>
                </a:solidFill>
                <a:effectLst/>
                <a:latin typeface="Arial Narrow" panose="020B0606020202030204" pitchFamily="34" charset="0"/>
                <a:ea typeface="Calibri" panose="020F0502020204030204" pitchFamily="34" charset="0"/>
              </a:rPr>
              <a:t>Summary of the Chemical Pathways: </a:t>
            </a:r>
            <a:endParaRPr lang="en-GB" dirty="0">
              <a:latin typeface="Arial Narrow" panose="020B0606020202030204" pitchFamily="34" charset="0"/>
            </a:endParaRPr>
          </a:p>
        </p:txBody>
      </p:sp>
      <p:sp>
        <p:nvSpPr>
          <p:cNvPr id="3" name="Content Placeholder 2">
            <a:extLst>
              <a:ext uri="{FF2B5EF4-FFF2-40B4-BE49-F238E27FC236}">
                <a16:creationId xmlns:a16="http://schemas.microsoft.com/office/drawing/2014/main" id="{BE296BC4-7343-2FBB-0B64-478CCEEE4E8A}"/>
              </a:ext>
            </a:extLst>
          </p:cNvPr>
          <p:cNvSpPr>
            <a:spLocks noGrp="1"/>
          </p:cNvSpPr>
          <p:nvPr>
            <p:ph idx="1"/>
          </p:nvPr>
        </p:nvSpPr>
        <p:spPr>
          <a:xfrm>
            <a:off x="9880308" y="164782"/>
            <a:ext cx="2193582" cy="6568123"/>
          </a:xfrm>
        </p:spPr>
        <p:txBody>
          <a:bodyPr>
            <a:noAutofit/>
          </a:bodyPr>
          <a:lstStyle/>
          <a:p>
            <a:pPr>
              <a:lnSpc>
                <a:spcPct val="100000"/>
              </a:lnSpc>
              <a:spcBef>
                <a:spcPts val="600"/>
              </a:spcBef>
              <a:spcAft>
                <a:spcPts val="600"/>
              </a:spcAft>
            </a:pPr>
            <a:r>
              <a:rPr lang="en-US" sz="2000" b="1" dirty="0">
                <a:solidFill>
                  <a:srgbClr val="C00000"/>
                </a:solidFill>
                <a:effectLst/>
                <a:latin typeface="Arial Narrow" panose="020B0606020202030204" pitchFamily="34" charset="0"/>
                <a:ea typeface="Calibri" panose="020F0502020204030204" pitchFamily="34" charset="0"/>
                <a:cs typeface="Times New Roman" panose="02020603050405020304" pitchFamily="18" charset="0"/>
              </a:rPr>
              <a:t>KEY POINT: </a:t>
            </a:r>
            <a:endParaRPr lang="en-GB" sz="20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Bef>
                <a:spcPts val="600"/>
              </a:spcBef>
              <a:spcAft>
                <a:spcPts val="600"/>
              </a:spcAft>
            </a:pPr>
            <a:r>
              <a:rPr lang="en-US" sz="2000" dirty="0">
                <a:solidFill>
                  <a:srgbClr val="C00000"/>
                </a:solidFill>
                <a:effectLst/>
                <a:latin typeface="Arial Narrow" panose="020B0606020202030204" pitchFamily="34" charset="0"/>
                <a:ea typeface="Calibri" panose="020F0502020204030204" pitchFamily="34" charset="0"/>
                <a:cs typeface="Times New Roman" panose="02020603050405020304" pitchFamily="18" charset="0"/>
              </a:rPr>
              <a:t>This section is going to cover a lot of reactions, and yes, you do need to know all of these, including the conditions under Which they occur. The good news is that you don't need to know the mechanisms of how and why they occur (i.e. how charges and atoms move around in the reactions is not assessable). Let's jump in!</a:t>
            </a:r>
            <a:endParaRPr lang="en-GB" sz="20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8AB4E97-56AC-79E8-BE97-E93BE0D39F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110" y="845819"/>
            <a:ext cx="9762199" cy="6012181"/>
          </a:xfrm>
          <a:prstGeom prst="rect">
            <a:avLst/>
          </a:prstGeom>
          <a:noFill/>
          <a:ln>
            <a:noFill/>
          </a:ln>
        </p:spPr>
      </p:pic>
    </p:spTree>
    <p:extLst>
      <p:ext uri="{BB962C8B-B14F-4D97-AF65-F5344CB8AC3E}">
        <p14:creationId xmlns:p14="http://schemas.microsoft.com/office/powerpoint/2010/main" val="16896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2F7FA-B66C-42E8-9706-833E8A058B7B}"/>
              </a:ext>
            </a:extLst>
          </p:cNvPr>
          <p:cNvSpPr>
            <a:spLocks noGrp="1"/>
          </p:cNvSpPr>
          <p:nvPr>
            <p:ph type="title"/>
          </p:nvPr>
        </p:nvSpPr>
        <p:spPr>
          <a:xfrm>
            <a:off x="242582" y="242814"/>
            <a:ext cx="5671657" cy="705876"/>
          </a:xfrm>
        </p:spPr>
        <p:txBody>
          <a:bodyPr/>
          <a:lstStyle/>
          <a:p>
            <a:r>
              <a:rPr lang="en-US" b="1" dirty="0"/>
              <a:t>Substitution Reactions</a:t>
            </a:r>
            <a:endParaRPr lang="en-AU"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6E5CD0-366B-4A09-9AD7-7C165D02CCC5}"/>
                  </a:ext>
                </a:extLst>
              </p:cNvPr>
              <p:cNvSpPr>
                <a:spLocks noGrp="1"/>
              </p:cNvSpPr>
              <p:nvPr>
                <p:ph idx="1"/>
              </p:nvPr>
            </p:nvSpPr>
            <p:spPr>
              <a:xfrm>
                <a:off x="242582" y="948690"/>
                <a:ext cx="11611062" cy="5495926"/>
              </a:xfrm>
            </p:spPr>
            <p:txBody>
              <a:bodyPr>
                <a:normAutofit/>
              </a:bodyPr>
              <a:lstStyle/>
              <a:p>
                <a:pPr algn="l"/>
                <a:r>
                  <a:rPr lang="en-US" sz="2400" b="1" i="0" u="none" strike="noStrike" baseline="0" dirty="0">
                    <a:solidFill>
                      <a:srgbClr val="005BAB"/>
                    </a:solidFill>
                    <a:latin typeface="Arial Narrow" panose="020B0606020202030204" pitchFamily="34" charset="0"/>
                  </a:rPr>
                  <a:t>Substitution </a:t>
                </a:r>
                <a:r>
                  <a:rPr lang="en-US" sz="2400" b="0" i="0" u="none" strike="noStrike" baseline="0" dirty="0">
                    <a:solidFill>
                      <a:srgbClr val="231F20"/>
                    </a:solidFill>
                    <a:latin typeface="Arial Narrow" panose="020B0606020202030204" pitchFamily="34" charset="0"/>
                  </a:rPr>
                  <a:t>involves replacing one substituent on a saturated organic compound with </a:t>
                </a:r>
                <a:r>
                  <a:rPr lang="en-AU" sz="2400" b="0" i="0" u="none" strike="noStrike" baseline="0" dirty="0">
                    <a:solidFill>
                      <a:srgbClr val="231F20"/>
                    </a:solidFill>
                    <a:latin typeface="Arial Narrow" panose="020B0606020202030204" pitchFamily="34" charset="0"/>
                  </a:rPr>
                  <a:t>another substituent.</a:t>
                </a:r>
              </a:p>
              <a:p>
                <a:pPr algn="l"/>
                <a:r>
                  <a:rPr lang="en-US" sz="2400" b="1" i="0" u="none" strike="noStrike" baseline="0" dirty="0">
                    <a:solidFill>
                      <a:srgbClr val="231F20"/>
                    </a:solidFill>
                    <a:latin typeface="Arial Narrow" panose="020B0606020202030204" pitchFamily="34" charset="0"/>
                  </a:rPr>
                  <a:t>Substitution of Alkanes</a:t>
                </a:r>
              </a:p>
              <a:p>
                <a:r>
                  <a:rPr lang="en-US" sz="2400" b="0" i="0" u="none" strike="noStrike" baseline="0" dirty="0">
                    <a:solidFill>
                      <a:srgbClr val="231F20"/>
                    </a:solidFill>
                    <a:latin typeface="Arial Narrow" panose="020B0606020202030204" pitchFamily="34" charset="0"/>
                  </a:rPr>
                  <a:t>Haloalkanes are formed by the substitution reactions of alkanes with halogens (</a:t>
                </a:r>
                <a14:m>
                  <m:oMath xmlns:m="http://schemas.openxmlformats.org/officeDocument/2006/math">
                    <m:sSub>
                      <m:sSubPr>
                        <m:ctrlPr>
                          <a:rPr lang="en-US" sz="2400" b="0" i="1" u="none" strike="noStrike" baseline="0" smtClean="0">
                            <a:solidFill>
                              <a:srgbClr val="231F20"/>
                            </a:solidFill>
                            <a:latin typeface="Cambria Math" panose="02040503050406030204" pitchFamily="18" charset="0"/>
                          </a:rPr>
                        </m:ctrlPr>
                      </m:sSubPr>
                      <m:e>
                        <m:r>
                          <a:rPr lang="en-US" sz="2400" b="0" i="1" u="none" strike="noStrike" baseline="0" smtClean="0">
                            <a:solidFill>
                              <a:srgbClr val="231F20"/>
                            </a:solidFill>
                            <a:latin typeface="Cambria Math" panose="02040503050406030204" pitchFamily="18" charset="0"/>
                          </a:rPr>
                          <m:t>𝐵𝑟</m:t>
                        </m:r>
                      </m:e>
                      <m:sub>
                        <m:r>
                          <a:rPr lang="en-US" sz="2400" b="0" i="1" u="none" strike="noStrike" baseline="0" smtClean="0">
                            <a:solidFill>
                              <a:srgbClr val="231F20"/>
                            </a:solidFill>
                            <a:latin typeface="Cambria Math" panose="02040503050406030204" pitchFamily="18" charset="0"/>
                          </a:rPr>
                          <m:t>2</m:t>
                        </m:r>
                      </m:sub>
                    </m:sSub>
                  </m:oMath>
                </a14:m>
                <a:r>
                  <a:rPr lang="en-US" sz="2400" b="0" i="0" u="none" strike="noStrike" baseline="0" dirty="0">
                    <a:solidFill>
                      <a:srgbClr val="231F20"/>
                    </a:solidFill>
                    <a:latin typeface="Arial Narrow" panose="020B0606020202030204" pitchFamily="34" charset="0"/>
                  </a:rPr>
                  <a:t> or </a:t>
                </a:r>
                <a14:m>
                  <m:oMath xmlns:m="http://schemas.openxmlformats.org/officeDocument/2006/math">
                    <m:sSub>
                      <m:sSubPr>
                        <m:ctrlPr>
                          <a:rPr lang="en-US" sz="2400" i="1">
                            <a:solidFill>
                              <a:srgbClr val="231F20"/>
                            </a:solidFill>
                            <a:latin typeface="Cambria Math" panose="02040503050406030204" pitchFamily="18" charset="0"/>
                          </a:rPr>
                        </m:ctrlPr>
                      </m:sSubPr>
                      <m:e>
                        <m:r>
                          <a:rPr lang="en-US" sz="2400" b="0" i="1" smtClean="0">
                            <a:solidFill>
                              <a:srgbClr val="231F20"/>
                            </a:solidFill>
                            <a:latin typeface="Cambria Math" panose="02040503050406030204" pitchFamily="18" charset="0"/>
                          </a:rPr>
                          <m:t>𝐶𝑙</m:t>
                        </m:r>
                      </m:e>
                      <m:sub>
                        <m:r>
                          <a:rPr lang="en-US" sz="2400" i="1">
                            <a:solidFill>
                              <a:srgbClr val="231F20"/>
                            </a:solidFill>
                            <a:latin typeface="Cambria Math" panose="02040503050406030204" pitchFamily="18" charset="0"/>
                          </a:rPr>
                          <m:t>2</m:t>
                        </m:r>
                      </m:sub>
                    </m:sSub>
                  </m:oMath>
                </a14:m>
                <a:r>
                  <a:rPr lang="en-US" sz="2400" b="0" i="0" u="none" strike="noStrike" baseline="0" dirty="0">
                    <a:solidFill>
                      <a:srgbClr val="231F20"/>
                    </a:solidFill>
                    <a:latin typeface="Arial Narrow" panose="020B0606020202030204" pitchFamily="34" charset="0"/>
                  </a:rPr>
                  <a:t>) (</a:t>
                </a:r>
                <a14:m>
                  <m:oMath xmlns:m="http://schemas.openxmlformats.org/officeDocument/2006/math">
                    <m:sSub>
                      <m:sSubPr>
                        <m:ctrlPr>
                          <a:rPr lang="en-US" sz="2400" i="1">
                            <a:solidFill>
                              <a:srgbClr val="231F20"/>
                            </a:solidFill>
                            <a:latin typeface="Cambria Math" panose="02040503050406030204" pitchFamily="18" charset="0"/>
                          </a:rPr>
                        </m:ctrlPr>
                      </m:sSubPr>
                      <m:e>
                        <m:r>
                          <a:rPr lang="en-AU" sz="2400" b="0" i="1" smtClean="0">
                            <a:solidFill>
                              <a:srgbClr val="231F20"/>
                            </a:solidFill>
                            <a:latin typeface="Cambria Math" panose="02040503050406030204" pitchFamily="18" charset="0"/>
                          </a:rPr>
                          <m:t>𝐹</m:t>
                        </m:r>
                      </m:e>
                      <m:sub>
                        <m:r>
                          <a:rPr lang="en-US" sz="2400" i="1">
                            <a:solidFill>
                              <a:srgbClr val="231F20"/>
                            </a:solidFill>
                            <a:latin typeface="Cambria Math" panose="02040503050406030204" pitchFamily="18" charset="0"/>
                          </a:rPr>
                          <m:t>2</m:t>
                        </m:r>
                      </m:sub>
                    </m:sSub>
                  </m:oMath>
                </a14:m>
                <a:r>
                  <a:rPr lang="en-US" sz="2400" dirty="0">
                    <a:solidFill>
                      <a:srgbClr val="231F20"/>
                    </a:solidFill>
                    <a:latin typeface="Arial Narrow" panose="020B0606020202030204" pitchFamily="34" charset="0"/>
                  </a:rPr>
                  <a:t> is too explosive and </a:t>
                </a:r>
                <a14:m>
                  <m:oMath xmlns:m="http://schemas.openxmlformats.org/officeDocument/2006/math">
                    <m:sSub>
                      <m:sSubPr>
                        <m:ctrlPr>
                          <a:rPr lang="en-US" sz="2400" i="1">
                            <a:solidFill>
                              <a:srgbClr val="231F20"/>
                            </a:solidFill>
                            <a:latin typeface="Cambria Math" panose="02040503050406030204" pitchFamily="18" charset="0"/>
                          </a:rPr>
                        </m:ctrlPr>
                      </m:sSubPr>
                      <m:e>
                        <m:r>
                          <a:rPr lang="en-AU" sz="2400" b="0" i="1" smtClean="0">
                            <a:solidFill>
                              <a:srgbClr val="231F20"/>
                            </a:solidFill>
                            <a:latin typeface="Cambria Math" panose="02040503050406030204" pitchFamily="18" charset="0"/>
                          </a:rPr>
                          <m:t>𝐼</m:t>
                        </m:r>
                      </m:e>
                      <m:sub>
                        <m:r>
                          <a:rPr lang="en-US" sz="2400" i="1">
                            <a:solidFill>
                              <a:srgbClr val="231F20"/>
                            </a:solidFill>
                            <a:latin typeface="Cambria Math" panose="02040503050406030204" pitchFamily="18" charset="0"/>
                          </a:rPr>
                          <m:t>2</m:t>
                        </m:r>
                      </m:sub>
                    </m:sSub>
                    <m:r>
                      <a:rPr lang="en-US" sz="2400" i="1">
                        <a:solidFill>
                          <a:srgbClr val="231F20"/>
                        </a:solidFill>
                        <a:latin typeface="Cambria Math" panose="02040503050406030204" pitchFamily="18" charset="0"/>
                      </a:rPr>
                      <m:t> </m:t>
                    </m:r>
                    <m:r>
                      <m:rPr>
                        <m:sty m:val="p"/>
                      </m:rPr>
                      <a:rPr lang="en-AU" sz="2400" b="0" i="0" smtClean="0">
                        <a:solidFill>
                          <a:srgbClr val="231F20"/>
                        </a:solidFill>
                        <a:latin typeface="Cambria Math" panose="02040503050406030204" pitchFamily="18" charset="0"/>
                      </a:rPr>
                      <m:t>is</m:t>
                    </m:r>
                    <m:r>
                      <a:rPr lang="en-AU" sz="2400" b="0" i="0" smtClean="0">
                        <a:solidFill>
                          <a:srgbClr val="231F20"/>
                        </a:solidFill>
                        <a:latin typeface="Cambria Math" panose="02040503050406030204" pitchFamily="18" charset="0"/>
                      </a:rPr>
                      <m:t> </m:t>
                    </m:r>
                    <m:r>
                      <m:rPr>
                        <m:sty m:val="p"/>
                      </m:rPr>
                      <a:rPr lang="en-AU" sz="2400" b="0" i="0" smtClean="0">
                        <a:solidFill>
                          <a:srgbClr val="231F20"/>
                        </a:solidFill>
                        <a:latin typeface="Cambria Math" panose="02040503050406030204" pitchFamily="18" charset="0"/>
                      </a:rPr>
                      <m:t>too</m:t>
                    </m:r>
                    <m:r>
                      <a:rPr lang="en-AU" sz="2400" b="0" i="0" smtClean="0">
                        <a:solidFill>
                          <a:srgbClr val="231F20"/>
                        </a:solidFill>
                        <a:latin typeface="Cambria Math" panose="02040503050406030204" pitchFamily="18" charset="0"/>
                      </a:rPr>
                      <m:t> </m:t>
                    </m:r>
                    <m:r>
                      <m:rPr>
                        <m:sty m:val="p"/>
                      </m:rPr>
                      <a:rPr lang="en-AU" sz="2400" b="0" i="0" smtClean="0">
                        <a:solidFill>
                          <a:srgbClr val="231F20"/>
                        </a:solidFill>
                        <a:latin typeface="Cambria Math" panose="02040503050406030204" pitchFamily="18" charset="0"/>
                      </a:rPr>
                      <m:t>unreactive</m:t>
                    </m:r>
                  </m:oMath>
                </a14:m>
                <a:r>
                  <a:rPr lang="en-US" sz="2400" b="0" i="0" u="none" strike="noStrike" baseline="0" dirty="0">
                    <a:solidFill>
                      <a:srgbClr val="231F20"/>
                    </a:solidFill>
                    <a:latin typeface="Arial Narrow" panose="020B0606020202030204" pitchFamily="34" charset="0"/>
                  </a:rPr>
                  <a:t>) in the presence of UV light (from sunlight or another source) or at temperatures of about </a:t>
                </a:r>
                <a:r>
                  <a:rPr lang="en-AU" sz="2400" b="0" i="0" u="none" strike="noStrike" baseline="0" dirty="0">
                    <a:solidFill>
                      <a:srgbClr val="231F20"/>
                    </a:solidFill>
                    <a:latin typeface="Arial Narrow" panose="020B0606020202030204" pitchFamily="34" charset="0"/>
                  </a:rPr>
                  <a:t>200°C. </a:t>
                </a:r>
                <a:r>
                  <a:rPr lang="en-AU" sz="2400" dirty="0">
                    <a:latin typeface="Arial Narrow" panose="020B0606020202030204" pitchFamily="34" charset="0"/>
                  </a:rPr>
                  <a:t>One of the hydrogen atoms of the alkane is replaced by one of the halogen atoms from the reagent. The leftover hydrogen and second halogen atom (from the reagent) form a </a:t>
                </a:r>
                <a:r>
                  <a:rPr lang="en-GB" sz="2400" dirty="0" err="1">
                    <a:latin typeface="Arial Narrow" panose="020B0606020202030204" pitchFamily="34" charset="0"/>
                  </a:rPr>
                  <a:t>hydrohalide</a:t>
                </a:r>
                <a:r>
                  <a:rPr lang="en-GB" sz="2400" dirty="0">
                    <a:latin typeface="Arial Narrow" panose="020B0606020202030204" pitchFamily="34" charset="0"/>
                  </a:rPr>
                  <a:t> by-product</a:t>
                </a:r>
                <a:endParaRPr lang="en-AU" sz="2400" b="0" i="0" u="none" strike="noStrike" baseline="0" dirty="0">
                  <a:solidFill>
                    <a:srgbClr val="231F20"/>
                  </a:solidFill>
                  <a:latin typeface="Arial Narrow" panose="020B0606020202030204" pitchFamily="34" charset="0"/>
                </a:endParaRPr>
              </a:p>
              <a:p>
                <a:pPr algn="l"/>
                <a:r>
                  <a:rPr lang="en-US" sz="2400" b="1" dirty="0">
                    <a:effectLst/>
                    <a:highlight>
                      <a:srgbClr val="FFFF00"/>
                    </a:highlight>
                    <a:latin typeface="Arial Narrow" panose="020B0606020202030204" pitchFamily="34" charset="0"/>
                    <a:ea typeface="Calibri" panose="020F0502020204030204" pitchFamily="34" charset="0"/>
                    <a:cs typeface="Times New Roman" panose="02020603050405020304" pitchFamily="18" charset="0"/>
                  </a:rPr>
                  <a:t>Alkane + Halogen </a:t>
                </a:r>
                <a14:m>
                  <m:oMath xmlns:m="http://schemas.openxmlformats.org/officeDocument/2006/math">
                    <m:box>
                      <m:boxPr>
                        <m:ctrlPr>
                          <a:rPr lang="en-GB" sz="2400" b="1" i="1">
                            <a:effectLst/>
                            <a:highlight>
                              <a:srgbClr val="FFFF00"/>
                            </a:highlight>
                            <a:latin typeface="Cambria Math" panose="02040503050406030204" pitchFamily="18" charset="0"/>
                          </a:rPr>
                        </m:ctrlPr>
                      </m:boxPr>
                      <m:e>
                        <m:groupChr>
                          <m:groupChrPr>
                            <m:chr m:val="→"/>
                            <m:vertJc m:val="bot"/>
                            <m:ctrlPr>
                              <a:rPr lang="en-GB" sz="2400" b="1" i="1">
                                <a:effectLst/>
                                <a:highlight>
                                  <a:srgbClr val="FFFF00"/>
                                </a:highlight>
                                <a:latin typeface="Cambria Math" panose="02040503050406030204" pitchFamily="18" charset="0"/>
                              </a:rPr>
                            </m:ctrlPr>
                          </m:groupChrPr>
                          <m:e>
                            <m:r>
                              <a:rPr lang="en-US" sz="2400" b="1" i="1">
                                <a:effectLst/>
                                <a:highlight>
                                  <a:srgbClr val="FFFF00"/>
                                </a:highlight>
                                <a:latin typeface="Cambria Math" panose="02040503050406030204" pitchFamily="18" charset="0"/>
                                <a:ea typeface="Calibri" panose="020F0502020204030204" pitchFamily="34" charset="0"/>
                                <a:cs typeface="Times New Roman" panose="02020603050405020304" pitchFamily="18" charset="0"/>
                              </a:rPr>
                              <m:t>𝑼𝑽</m:t>
                            </m:r>
                            <m:r>
                              <a:rPr lang="en-US" sz="2400" b="1" i="1">
                                <a:effectLst/>
                                <a:highlight>
                                  <a:srgbClr val="FFFF00"/>
                                </a:highlight>
                                <a:latin typeface="Cambria Math" panose="02040503050406030204" pitchFamily="18" charset="0"/>
                                <a:ea typeface="Calibri" panose="020F0502020204030204" pitchFamily="34" charset="0"/>
                                <a:cs typeface="Times New Roman" panose="02020603050405020304" pitchFamily="18" charset="0"/>
                              </a:rPr>
                              <m:t> </m:t>
                            </m:r>
                            <m:r>
                              <a:rPr lang="en-US" sz="2400" b="1" i="1">
                                <a:effectLst/>
                                <a:highlight>
                                  <a:srgbClr val="FFFF00"/>
                                </a:highlight>
                                <a:latin typeface="Cambria Math" panose="02040503050406030204" pitchFamily="18" charset="0"/>
                                <a:ea typeface="Calibri" panose="020F0502020204030204" pitchFamily="34" charset="0"/>
                                <a:cs typeface="Times New Roman" panose="02020603050405020304" pitchFamily="18" charset="0"/>
                              </a:rPr>
                              <m:t>𝒍𝒊𝒈𝒉𝒕</m:t>
                            </m:r>
                          </m:e>
                        </m:groupChr>
                      </m:e>
                    </m:box>
                  </m:oMath>
                </a14:m>
                <a:r>
                  <a:rPr lang="en-US" sz="2400" b="1" dirty="0">
                    <a:effectLst/>
                    <a:highlight>
                      <a:srgbClr val="FFFF00"/>
                    </a:highlight>
                    <a:latin typeface="Arial Narrow" panose="020B0606020202030204" pitchFamily="34" charset="0"/>
                    <a:ea typeface="Calibri" panose="020F0502020204030204" pitchFamily="34" charset="0"/>
                    <a:cs typeface="Times New Roman" panose="02020603050405020304" pitchFamily="18" charset="0"/>
                  </a:rPr>
                  <a:t>  Haloalkane + Hydrogen Halide</a:t>
                </a:r>
                <a:endParaRPr lang="en-AU" sz="2400" b="0" i="0" u="none" strike="noStrike" baseline="0" dirty="0">
                  <a:solidFill>
                    <a:srgbClr val="231F20"/>
                  </a:solidFill>
                  <a:latin typeface="Arial Narrow" panose="020B0606020202030204" pitchFamily="34" charset="0"/>
                </a:endParaRPr>
              </a:p>
              <a:p>
                <a:pPr algn="l"/>
                <a:r>
                  <a:rPr lang="en-AU" sz="2400" b="0" i="0" u="none" strike="noStrike" baseline="0" dirty="0">
                    <a:solidFill>
                      <a:srgbClr val="231F20"/>
                    </a:solidFill>
                    <a:latin typeface="Arial Narrow" panose="020B0606020202030204" pitchFamily="34" charset="0"/>
                  </a:rPr>
                  <a:t>The different haloalkanes </a:t>
                </a:r>
                <a:r>
                  <a:rPr lang="en-US" sz="2400" b="0" i="0" u="none" strike="noStrike" baseline="0" dirty="0">
                    <a:solidFill>
                      <a:srgbClr val="231F20"/>
                    </a:solidFill>
                    <a:latin typeface="Arial Narrow" panose="020B0606020202030204" pitchFamily="34" charset="0"/>
                  </a:rPr>
                  <a:t>have different reactivities. Primary and secondary haloalkanes are not as ‘bulky’ as tertiary haloalkanes, so their reactions happen more easily. A tertiary haloalkane contains a carbon atom surrounded by three carbon substituents – this tetrahedral bonding geometry affects how easily the molecule can react.</a:t>
                </a:r>
              </a:p>
              <a:p>
                <a:pPr algn="l"/>
                <a:endParaRPr lang="en-US" sz="2400" dirty="0">
                  <a:solidFill>
                    <a:srgbClr val="231F20"/>
                  </a:solidFill>
                  <a:latin typeface="PlantinStd-Ligh1"/>
                </a:endParaRPr>
              </a:p>
              <a:p>
                <a:pPr algn="l"/>
                <a:endParaRPr lang="en-US" sz="1800" b="0" i="0" u="none" strike="noStrike" baseline="0" dirty="0">
                  <a:solidFill>
                    <a:srgbClr val="231F20"/>
                  </a:solidFill>
                  <a:latin typeface="PlantinStd-Ligh1"/>
                </a:endParaRPr>
              </a:p>
              <a:p>
                <a:pPr algn="l"/>
                <a:endParaRPr lang="en-US" sz="1800" b="0" i="0" u="none" strike="noStrike" baseline="0" dirty="0">
                  <a:solidFill>
                    <a:srgbClr val="231F20"/>
                  </a:solidFill>
                  <a:latin typeface="PlantinStd-Ligh1"/>
                </a:endParaRPr>
              </a:p>
              <a:p>
                <a:pPr algn="l"/>
                <a:endParaRPr lang="en-AU" dirty="0"/>
              </a:p>
            </p:txBody>
          </p:sp>
        </mc:Choice>
        <mc:Fallback xmlns="">
          <p:sp>
            <p:nvSpPr>
              <p:cNvPr id="3" name="Content Placeholder 2">
                <a:extLst>
                  <a:ext uri="{FF2B5EF4-FFF2-40B4-BE49-F238E27FC236}">
                    <a16:creationId xmlns:a16="http://schemas.microsoft.com/office/drawing/2014/main" id="{8F6E5CD0-366B-4A09-9AD7-7C165D02CCC5}"/>
                  </a:ext>
                </a:extLst>
              </p:cNvPr>
              <p:cNvSpPr>
                <a:spLocks noGrp="1" noRot="1" noChangeAspect="1" noMove="1" noResize="1" noEditPoints="1" noAdjustHandles="1" noChangeArrowheads="1" noChangeShapeType="1" noTextEdit="1"/>
              </p:cNvSpPr>
              <p:nvPr>
                <p:ph idx="1"/>
              </p:nvPr>
            </p:nvSpPr>
            <p:spPr>
              <a:xfrm>
                <a:off x="242582" y="948690"/>
                <a:ext cx="11611062" cy="5495926"/>
              </a:xfrm>
              <a:blipFill>
                <a:blip r:embed="rId2"/>
                <a:stretch>
                  <a:fillRect l="-735" t="-1554" r="-1208"/>
                </a:stretch>
              </a:blipFill>
            </p:spPr>
            <p:txBody>
              <a:bodyPr/>
              <a:lstStyle/>
              <a:p>
                <a:r>
                  <a:rPr lang="en-GB">
                    <a:noFill/>
                  </a:rPr>
                  <a:t> </a:t>
                </a:r>
              </a:p>
            </p:txBody>
          </p:sp>
        </mc:Fallback>
      </mc:AlternateContent>
      <p:pic>
        <p:nvPicPr>
          <p:cNvPr id="4" name="Picture 3" descr="A black line with text&#10;&#10;Description automatically generated">
            <a:extLst>
              <a:ext uri="{FF2B5EF4-FFF2-40B4-BE49-F238E27FC236}">
                <a16:creationId xmlns:a16="http://schemas.microsoft.com/office/drawing/2014/main" id="{1A711A71-E581-8D75-4091-607372EF1281}"/>
              </a:ext>
            </a:extLst>
          </p:cNvPr>
          <p:cNvPicPr>
            <a:picLocks noChangeAspect="1"/>
          </p:cNvPicPr>
          <p:nvPr/>
        </p:nvPicPr>
        <p:blipFill>
          <a:blip r:embed="rId3"/>
          <a:stretch>
            <a:fillRect/>
          </a:stretch>
        </p:blipFill>
        <p:spPr>
          <a:xfrm>
            <a:off x="5817870" y="5612130"/>
            <a:ext cx="5259184" cy="1199383"/>
          </a:xfrm>
          <a:prstGeom prst="rect">
            <a:avLst/>
          </a:prstGeom>
        </p:spPr>
      </p:pic>
    </p:spTree>
    <p:extLst>
      <p:ext uri="{BB962C8B-B14F-4D97-AF65-F5344CB8AC3E}">
        <p14:creationId xmlns:p14="http://schemas.microsoft.com/office/powerpoint/2010/main" val="2654964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2F7FA-B66C-42E8-9706-833E8A058B7B}"/>
              </a:ext>
            </a:extLst>
          </p:cNvPr>
          <p:cNvSpPr>
            <a:spLocks noGrp="1"/>
          </p:cNvSpPr>
          <p:nvPr>
            <p:ph type="title"/>
          </p:nvPr>
        </p:nvSpPr>
        <p:spPr>
          <a:xfrm>
            <a:off x="242582" y="242814"/>
            <a:ext cx="8455648" cy="876446"/>
          </a:xfrm>
        </p:spPr>
        <p:txBody>
          <a:bodyPr/>
          <a:lstStyle/>
          <a:p>
            <a:r>
              <a:rPr lang="en-US" b="1" dirty="0"/>
              <a:t>Substitution Reactions - Overview</a:t>
            </a:r>
            <a:endParaRPr lang="en-AU"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6E5CD0-366B-4A09-9AD7-7C165D02CCC5}"/>
                  </a:ext>
                </a:extLst>
              </p:cNvPr>
              <p:cNvSpPr>
                <a:spLocks noGrp="1"/>
              </p:cNvSpPr>
              <p:nvPr>
                <p:ph idx="1"/>
              </p:nvPr>
            </p:nvSpPr>
            <p:spPr>
              <a:xfrm>
                <a:off x="242582" y="2190016"/>
                <a:ext cx="11611062" cy="4435720"/>
              </a:xfrm>
            </p:spPr>
            <p:txBody>
              <a:bodyPr>
                <a:normAutofit/>
              </a:bodyPr>
              <a:lstStyle/>
              <a:p>
                <a:r>
                  <a:rPr lang="en-US" sz="2400" b="1" i="0" u="none" strike="noStrike" baseline="0" dirty="0">
                    <a:solidFill>
                      <a:srgbClr val="231F20"/>
                    </a:solidFill>
                    <a:latin typeface="Arial Narrow" panose="020B0606020202030204" pitchFamily="34" charset="0"/>
                  </a:rPr>
                  <a:t>Substitution of Alcohols</a:t>
                </a:r>
              </a:p>
              <a:p>
                <a:pPr algn="l"/>
                <a:r>
                  <a:rPr lang="en-US" sz="2400" b="1" dirty="0">
                    <a:solidFill>
                      <a:srgbClr val="00B050"/>
                    </a:solidFill>
                    <a:effectLst/>
                    <a:latin typeface="Arial Narrow" panose="020B0606020202030204" pitchFamily="34" charset="0"/>
                    <a:ea typeface="Calibri" panose="020F0502020204030204" pitchFamily="34" charset="0"/>
                    <a:cs typeface="Times New Roman" panose="02020603050405020304" pitchFamily="18" charset="0"/>
                  </a:rPr>
                  <a:t>Alcohol + Hydrogen Halide → Haloalkane + Water</a:t>
                </a:r>
                <a:endParaRPr lang="en-US" sz="2400" b="1" i="0" u="none" strike="noStrike" baseline="0" dirty="0">
                  <a:solidFill>
                    <a:srgbClr val="00B050"/>
                  </a:solidFill>
                  <a:latin typeface="Arial Narrow" panose="020B0606020202030204" pitchFamily="34" charset="0"/>
                </a:endParaRPr>
              </a:p>
              <a:p>
                <a:r>
                  <a:rPr lang="en-US" sz="2400" b="1" dirty="0">
                    <a:latin typeface="Arial Narrow" panose="020B0606020202030204" pitchFamily="34" charset="0"/>
                  </a:rPr>
                  <a:t>Conditions: </a:t>
                </a:r>
                <a:r>
                  <a:rPr lang="en-AU" sz="2400" dirty="0">
                    <a:latin typeface="Arial Narrow" panose="020B0606020202030204" pitchFamily="34" charset="0"/>
                  </a:rPr>
                  <a:t>HCl, HBr, HI. Tertiary alcohols react rapidly with HX at room temperature while secondary and primary alcohols require higher temperatures.</a:t>
                </a:r>
              </a:p>
              <a:p>
                <a:pPr algn="l"/>
                <a:endParaRPr lang="en-US" sz="2400" dirty="0">
                  <a:solidFill>
                    <a:srgbClr val="231F20"/>
                  </a:solidFill>
                  <a:latin typeface="Arial Narrow" panose="020B0606020202030204" pitchFamily="34" charset="0"/>
                </a:endParaRPr>
              </a:p>
              <a:p>
                <a:r>
                  <a:rPr lang="en-US" sz="2400" b="1" i="0" u="none" strike="noStrike" baseline="0" dirty="0">
                    <a:solidFill>
                      <a:srgbClr val="231F20"/>
                    </a:solidFill>
                    <a:latin typeface="Arial Narrow" panose="020B0606020202030204" pitchFamily="34" charset="0"/>
                  </a:rPr>
                  <a:t>Substitution of Haloalkanes</a:t>
                </a:r>
              </a:p>
              <a:p>
                <a:r>
                  <a:rPr lang="en-AU" sz="2400" b="0" i="0" u="none" strike="noStrike" baseline="0" dirty="0">
                    <a:solidFill>
                      <a:srgbClr val="231F20"/>
                    </a:solidFill>
                    <a:latin typeface="Arial Narrow" panose="020B0606020202030204" pitchFamily="34" charset="0"/>
                  </a:rPr>
                  <a:t>The carbon–halogen bond in haloalkanes is polar. This polarity makes the carbon atom electron poor and susceptible to substitution reactions by reagents that have a non-bonding pair of electrons. Reagents that can substitute the halogen atom include cyanide (</a:t>
                </a:r>
                <a14:m>
                  <m:oMath xmlns:m="http://schemas.openxmlformats.org/officeDocument/2006/math">
                    <m:sSup>
                      <m:sSupPr>
                        <m:ctrlPr>
                          <a:rPr lang="en-AU" sz="2400" b="0" i="1" u="none" strike="noStrike" baseline="0" dirty="0" smtClean="0">
                            <a:solidFill>
                              <a:srgbClr val="231F20"/>
                            </a:solidFill>
                            <a:latin typeface="Cambria Math" panose="02040503050406030204" pitchFamily="18" charset="0"/>
                          </a:rPr>
                        </m:ctrlPr>
                      </m:sSupPr>
                      <m:e>
                        <m:r>
                          <a:rPr lang="en-AU" sz="2400" b="0" i="1" u="none" strike="noStrike" baseline="0" dirty="0" smtClean="0">
                            <a:solidFill>
                              <a:srgbClr val="231F20"/>
                            </a:solidFill>
                            <a:latin typeface="Cambria Math" panose="02040503050406030204" pitchFamily="18" charset="0"/>
                          </a:rPr>
                          <m:t>𝐶𝑁</m:t>
                        </m:r>
                      </m:e>
                      <m:sup>
                        <m:r>
                          <a:rPr lang="en-AU" sz="2400" b="0" i="1" u="none" strike="noStrike" baseline="0" dirty="0" smtClean="0">
                            <a:solidFill>
                              <a:srgbClr val="231F20"/>
                            </a:solidFill>
                            <a:latin typeface="Cambria Math" panose="02040503050406030204" pitchFamily="18" charset="0"/>
                          </a:rPr>
                          <m:t>−</m:t>
                        </m:r>
                      </m:sup>
                    </m:sSup>
                  </m:oMath>
                </a14:m>
                <a:r>
                  <a:rPr lang="en-AU" sz="2400" b="0" i="0" u="none" strike="noStrike" baseline="0" dirty="0">
                    <a:solidFill>
                      <a:srgbClr val="231F20"/>
                    </a:solidFill>
                    <a:latin typeface="Arial Narrow" panose="020B0606020202030204" pitchFamily="34" charset="0"/>
                  </a:rPr>
                  <a:t>), </a:t>
                </a:r>
                <a:r>
                  <a:rPr lang="en-GB" sz="2400" b="0" i="0" u="none" strike="noStrike" baseline="0" dirty="0">
                    <a:solidFill>
                      <a:srgbClr val="231F20"/>
                    </a:solidFill>
                    <a:latin typeface="Arial Narrow" panose="020B0606020202030204" pitchFamily="34" charset="0"/>
                  </a:rPr>
                  <a:t>iodide (</a:t>
                </a:r>
                <a14:m>
                  <m:oMath xmlns:m="http://schemas.openxmlformats.org/officeDocument/2006/math">
                    <m:sSup>
                      <m:sSupPr>
                        <m:ctrlPr>
                          <a:rPr lang="en-AU" sz="2400" i="1" dirty="0">
                            <a:solidFill>
                              <a:srgbClr val="231F20"/>
                            </a:solidFill>
                            <a:latin typeface="Cambria Math" panose="02040503050406030204" pitchFamily="18" charset="0"/>
                          </a:rPr>
                        </m:ctrlPr>
                      </m:sSupPr>
                      <m:e>
                        <m:r>
                          <a:rPr lang="en-AU" sz="2400" b="0" i="1" dirty="0" smtClean="0">
                            <a:solidFill>
                              <a:srgbClr val="231F20"/>
                            </a:solidFill>
                            <a:latin typeface="Cambria Math" panose="02040503050406030204" pitchFamily="18" charset="0"/>
                          </a:rPr>
                          <m:t>𝐼</m:t>
                        </m:r>
                      </m:e>
                      <m:sup>
                        <m:r>
                          <a:rPr lang="en-AU" sz="2400" i="1" dirty="0">
                            <a:solidFill>
                              <a:srgbClr val="231F20"/>
                            </a:solidFill>
                            <a:latin typeface="Cambria Math" panose="02040503050406030204" pitchFamily="18" charset="0"/>
                          </a:rPr>
                          <m:t>−</m:t>
                        </m:r>
                      </m:sup>
                    </m:sSup>
                  </m:oMath>
                </a14:m>
                <a:r>
                  <a:rPr lang="en-GB" sz="2400" b="0" i="0" u="none" strike="noStrike" baseline="0" dirty="0">
                    <a:solidFill>
                      <a:srgbClr val="231F20"/>
                    </a:solidFill>
                    <a:latin typeface="Arial Narrow" panose="020B0606020202030204" pitchFamily="34" charset="0"/>
                  </a:rPr>
                  <a:t>), hydroxide (</a:t>
                </a:r>
                <a14:m>
                  <m:oMath xmlns:m="http://schemas.openxmlformats.org/officeDocument/2006/math">
                    <m:sSup>
                      <m:sSupPr>
                        <m:ctrlPr>
                          <a:rPr lang="en-AU" sz="2400" i="1" dirty="0">
                            <a:solidFill>
                              <a:srgbClr val="231F20"/>
                            </a:solidFill>
                            <a:latin typeface="Cambria Math" panose="02040503050406030204" pitchFamily="18" charset="0"/>
                          </a:rPr>
                        </m:ctrlPr>
                      </m:sSupPr>
                      <m:e>
                        <m:r>
                          <a:rPr lang="en-AU" sz="2400" b="0" i="1" dirty="0" smtClean="0">
                            <a:solidFill>
                              <a:srgbClr val="231F20"/>
                            </a:solidFill>
                            <a:latin typeface="Cambria Math" panose="02040503050406030204" pitchFamily="18" charset="0"/>
                          </a:rPr>
                          <m:t>𝑂𝐻</m:t>
                        </m:r>
                      </m:e>
                      <m:sup>
                        <m:r>
                          <a:rPr lang="en-AU" sz="2400" i="1" dirty="0">
                            <a:solidFill>
                              <a:srgbClr val="231F20"/>
                            </a:solidFill>
                            <a:latin typeface="Cambria Math" panose="02040503050406030204" pitchFamily="18" charset="0"/>
                          </a:rPr>
                          <m:t>−</m:t>
                        </m:r>
                      </m:sup>
                    </m:sSup>
                  </m:oMath>
                </a14:m>
                <a:r>
                  <a:rPr lang="en-GB" sz="2400" b="0" i="0" u="none" strike="noStrike" baseline="0" dirty="0">
                    <a:solidFill>
                      <a:srgbClr val="231F20"/>
                    </a:solidFill>
                    <a:latin typeface="Arial Narrow" panose="020B0606020202030204" pitchFamily="34" charset="0"/>
                  </a:rPr>
                  <a:t>), chloride (</a:t>
                </a:r>
                <a14:m>
                  <m:oMath xmlns:m="http://schemas.openxmlformats.org/officeDocument/2006/math">
                    <m:sSup>
                      <m:sSupPr>
                        <m:ctrlPr>
                          <a:rPr lang="en-AU" sz="2400" i="1" dirty="0">
                            <a:solidFill>
                              <a:srgbClr val="231F20"/>
                            </a:solidFill>
                            <a:latin typeface="Cambria Math" panose="02040503050406030204" pitchFamily="18" charset="0"/>
                          </a:rPr>
                        </m:ctrlPr>
                      </m:sSupPr>
                      <m:e>
                        <m:r>
                          <a:rPr lang="en-AU" sz="2400" i="1" dirty="0">
                            <a:solidFill>
                              <a:srgbClr val="231F20"/>
                            </a:solidFill>
                            <a:latin typeface="Cambria Math" panose="02040503050406030204" pitchFamily="18" charset="0"/>
                          </a:rPr>
                          <m:t>𝐶</m:t>
                        </m:r>
                        <m:r>
                          <a:rPr lang="en-AU" sz="2400" b="0" i="1" dirty="0" smtClean="0">
                            <a:solidFill>
                              <a:srgbClr val="231F20"/>
                            </a:solidFill>
                            <a:latin typeface="Cambria Math" panose="02040503050406030204" pitchFamily="18" charset="0"/>
                          </a:rPr>
                          <m:t>𝑙</m:t>
                        </m:r>
                      </m:e>
                      <m:sup>
                        <m:r>
                          <a:rPr lang="en-AU" sz="2400" i="1" dirty="0">
                            <a:solidFill>
                              <a:srgbClr val="231F20"/>
                            </a:solidFill>
                            <a:latin typeface="Cambria Math" panose="02040503050406030204" pitchFamily="18" charset="0"/>
                          </a:rPr>
                          <m:t>−</m:t>
                        </m:r>
                      </m:sup>
                    </m:sSup>
                  </m:oMath>
                </a14:m>
                <a:r>
                  <a:rPr lang="en-GB" sz="2400" b="0" i="0" u="none" strike="noStrike" baseline="0" dirty="0">
                    <a:solidFill>
                      <a:srgbClr val="231F20"/>
                    </a:solidFill>
                    <a:latin typeface="Arial Narrow" panose="020B0606020202030204" pitchFamily="34" charset="0"/>
                  </a:rPr>
                  <a:t>), ammonia (</a:t>
                </a:r>
                <a14:m>
                  <m:oMath xmlns:m="http://schemas.openxmlformats.org/officeDocument/2006/math">
                    <m:sSub>
                      <m:sSubPr>
                        <m:ctrlPr>
                          <a:rPr lang="en-GB" sz="2400" b="0" i="1" u="none" strike="noStrike" baseline="0" dirty="0" smtClean="0">
                            <a:solidFill>
                              <a:srgbClr val="231F20"/>
                            </a:solidFill>
                            <a:latin typeface="Cambria Math" panose="02040503050406030204" pitchFamily="18" charset="0"/>
                          </a:rPr>
                        </m:ctrlPr>
                      </m:sSubPr>
                      <m:e>
                        <m:r>
                          <a:rPr lang="en-AU" sz="2400" b="0" i="1" u="none" strike="noStrike" baseline="0" dirty="0" smtClean="0">
                            <a:solidFill>
                              <a:srgbClr val="231F20"/>
                            </a:solidFill>
                            <a:latin typeface="Cambria Math" panose="02040503050406030204" pitchFamily="18" charset="0"/>
                          </a:rPr>
                          <m:t>𝑁𝐻</m:t>
                        </m:r>
                      </m:e>
                      <m:sub>
                        <m:r>
                          <a:rPr lang="en-AU" sz="2400" b="0" i="1" u="none" strike="noStrike" baseline="0" dirty="0" smtClean="0">
                            <a:solidFill>
                              <a:srgbClr val="231F20"/>
                            </a:solidFill>
                            <a:latin typeface="Cambria Math" panose="02040503050406030204" pitchFamily="18" charset="0"/>
                          </a:rPr>
                          <m:t>3</m:t>
                        </m:r>
                      </m:sub>
                    </m:sSub>
                  </m:oMath>
                </a14:m>
                <a:r>
                  <a:rPr lang="en-GB" sz="2400" b="0" i="0" u="none" strike="noStrike" baseline="0" dirty="0">
                    <a:solidFill>
                      <a:srgbClr val="231F20"/>
                    </a:solidFill>
                    <a:latin typeface="Arial Narrow" panose="020B0606020202030204" pitchFamily="34" charset="0"/>
                  </a:rPr>
                  <a:t>), acetate (</a:t>
                </a:r>
                <a14:m>
                  <m:oMath xmlns:m="http://schemas.openxmlformats.org/officeDocument/2006/math">
                    <m:sSub>
                      <m:sSubPr>
                        <m:ctrlPr>
                          <a:rPr lang="en-GB" sz="2400" i="1" dirty="0">
                            <a:solidFill>
                              <a:srgbClr val="231F20"/>
                            </a:solidFill>
                            <a:latin typeface="Cambria Math" panose="02040503050406030204" pitchFamily="18" charset="0"/>
                          </a:rPr>
                        </m:ctrlPr>
                      </m:sSubPr>
                      <m:e>
                        <m:r>
                          <a:rPr lang="en-AU" sz="2400" b="0" i="1" dirty="0" smtClean="0">
                            <a:solidFill>
                              <a:srgbClr val="231F20"/>
                            </a:solidFill>
                            <a:latin typeface="Cambria Math" panose="02040503050406030204" pitchFamily="18" charset="0"/>
                          </a:rPr>
                          <m:t>𝐶</m:t>
                        </m:r>
                        <m:r>
                          <a:rPr lang="en-AU" sz="2400" i="1" dirty="0">
                            <a:solidFill>
                              <a:srgbClr val="231F20"/>
                            </a:solidFill>
                            <a:latin typeface="Cambria Math" panose="02040503050406030204" pitchFamily="18" charset="0"/>
                          </a:rPr>
                          <m:t>𝐻</m:t>
                        </m:r>
                      </m:e>
                      <m:sub>
                        <m:r>
                          <a:rPr lang="en-AU" sz="2400" i="1" dirty="0">
                            <a:solidFill>
                              <a:srgbClr val="231F20"/>
                            </a:solidFill>
                            <a:latin typeface="Cambria Math" panose="02040503050406030204" pitchFamily="18" charset="0"/>
                          </a:rPr>
                          <m:t>3</m:t>
                        </m:r>
                      </m:sub>
                    </m:sSub>
                    <m:sSup>
                      <m:sSupPr>
                        <m:ctrlPr>
                          <a:rPr lang="en-AU" sz="2400" i="1" dirty="0">
                            <a:solidFill>
                              <a:srgbClr val="231F20"/>
                            </a:solidFill>
                            <a:latin typeface="Cambria Math" panose="02040503050406030204" pitchFamily="18" charset="0"/>
                          </a:rPr>
                        </m:ctrlPr>
                      </m:sSupPr>
                      <m:e>
                        <m:r>
                          <a:rPr lang="en-AU" sz="2400" i="1" dirty="0">
                            <a:solidFill>
                              <a:srgbClr val="231F20"/>
                            </a:solidFill>
                            <a:latin typeface="Cambria Math" panose="02040503050406030204" pitchFamily="18" charset="0"/>
                          </a:rPr>
                          <m:t>𝐶</m:t>
                        </m:r>
                        <m:r>
                          <a:rPr lang="en-AU" sz="2400" b="0" i="1" dirty="0" smtClean="0">
                            <a:solidFill>
                              <a:srgbClr val="231F20"/>
                            </a:solidFill>
                            <a:latin typeface="Cambria Math" panose="02040503050406030204" pitchFamily="18" charset="0"/>
                          </a:rPr>
                          <m:t>𝑂</m:t>
                        </m:r>
                      </m:e>
                      <m:sup>
                        <m:r>
                          <a:rPr lang="en-AU" sz="2400" b="0" i="1" dirty="0" smtClean="0">
                            <a:solidFill>
                              <a:srgbClr val="231F20"/>
                            </a:solidFill>
                            <a:latin typeface="Cambria Math" panose="02040503050406030204" pitchFamily="18" charset="0"/>
                          </a:rPr>
                          <m:t>2</m:t>
                        </m:r>
                        <m:r>
                          <a:rPr lang="en-AU" sz="2400" i="1" dirty="0">
                            <a:solidFill>
                              <a:srgbClr val="231F20"/>
                            </a:solidFill>
                            <a:latin typeface="Cambria Math" panose="02040503050406030204" pitchFamily="18" charset="0"/>
                          </a:rPr>
                          <m:t>−</m:t>
                        </m:r>
                      </m:sup>
                    </m:sSup>
                  </m:oMath>
                </a14:m>
                <a:r>
                  <a:rPr lang="en-GB" sz="2400" b="0" i="0" u="none" strike="noStrike" baseline="0" dirty="0">
                    <a:solidFill>
                      <a:srgbClr val="231F20"/>
                    </a:solidFill>
                    <a:latin typeface="Arial Narrow" panose="020B0606020202030204" pitchFamily="34" charset="0"/>
                  </a:rPr>
                  <a:t>), hydride (</a:t>
                </a:r>
                <a14:m>
                  <m:oMath xmlns:m="http://schemas.openxmlformats.org/officeDocument/2006/math">
                    <m:sSup>
                      <m:sSupPr>
                        <m:ctrlPr>
                          <a:rPr lang="en-AU" sz="2400" i="1" dirty="0">
                            <a:solidFill>
                              <a:srgbClr val="231F20"/>
                            </a:solidFill>
                            <a:latin typeface="Cambria Math" panose="02040503050406030204" pitchFamily="18" charset="0"/>
                          </a:rPr>
                        </m:ctrlPr>
                      </m:sSupPr>
                      <m:e>
                        <m:r>
                          <a:rPr lang="en-AU" sz="2400" b="0" i="1" dirty="0" smtClean="0">
                            <a:solidFill>
                              <a:srgbClr val="231F20"/>
                            </a:solidFill>
                            <a:latin typeface="Cambria Math" panose="02040503050406030204" pitchFamily="18" charset="0"/>
                          </a:rPr>
                          <m:t>𝐻</m:t>
                        </m:r>
                      </m:e>
                      <m:sup>
                        <m:r>
                          <a:rPr lang="en-AU" sz="2400" i="1" dirty="0">
                            <a:solidFill>
                              <a:srgbClr val="231F20"/>
                            </a:solidFill>
                            <a:latin typeface="Cambria Math" panose="02040503050406030204" pitchFamily="18" charset="0"/>
                          </a:rPr>
                          <m:t>−</m:t>
                        </m:r>
                      </m:sup>
                    </m:sSup>
                  </m:oMath>
                </a14:m>
                <a:r>
                  <a:rPr lang="en-GB" sz="2400" b="0" i="0" u="none" strike="noStrike" baseline="0" dirty="0">
                    <a:solidFill>
                      <a:srgbClr val="231F20"/>
                    </a:solidFill>
                    <a:latin typeface="Arial Narrow" panose="020B0606020202030204" pitchFamily="34" charset="0"/>
                  </a:rPr>
                  <a:t>) and methanol (</a:t>
                </a:r>
                <a14:m>
                  <m:oMath xmlns:m="http://schemas.openxmlformats.org/officeDocument/2006/math">
                    <m:sSub>
                      <m:sSubPr>
                        <m:ctrlPr>
                          <a:rPr lang="en-GB" sz="2400" i="1" dirty="0">
                            <a:solidFill>
                              <a:srgbClr val="231F20"/>
                            </a:solidFill>
                            <a:latin typeface="Cambria Math" panose="02040503050406030204" pitchFamily="18" charset="0"/>
                          </a:rPr>
                        </m:ctrlPr>
                      </m:sSubPr>
                      <m:e>
                        <m:r>
                          <a:rPr lang="en-AU" sz="2400" b="0" i="1" dirty="0" smtClean="0">
                            <a:solidFill>
                              <a:srgbClr val="231F20"/>
                            </a:solidFill>
                            <a:latin typeface="Cambria Math" panose="02040503050406030204" pitchFamily="18" charset="0"/>
                          </a:rPr>
                          <m:t>𝐶</m:t>
                        </m:r>
                        <m:r>
                          <a:rPr lang="en-AU" sz="2400" i="1" dirty="0">
                            <a:solidFill>
                              <a:srgbClr val="231F20"/>
                            </a:solidFill>
                            <a:latin typeface="Cambria Math" panose="02040503050406030204" pitchFamily="18" charset="0"/>
                          </a:rPr>
                          <m:t>𝐻</m:t>
                        </m:r>
                      </m:e>
                      <m:sub>
                        <m:r>
                          <a:rPr lang="en-AU" sz="2400" i="1" dirty="0">
                            <a:solidFill>
                              <a:srgbClr val="231F20"/>
                            </a:solidFill>
                            <a:latin typeface="Cambria Math" panose="02040503050406030204" pitchFamily="18" charset="0"/>
                          </a:rPr>
                          <m:t>3</m:t>
                        </m:r>
                      </m:sub>
                    </m:sSub>
                  </m:oMath>
                </a14:m>
                <a:r>
                  <a:rPr lang="en-GB" sz="2400" b="0" i="0" u="none" strike="noStrike" baseline="0" dirty="0">
                    <a:solidFill>
                      <a:srgbClr val="231F20"/>
                    </a:solidFill>
                    <a:latin typeface="Arial Narrow" panose="020B0606020202030204" pitchFamily="34" charset="0"/>
                  </a:rPr>
                  <a:t>OH).</a:t>
                </a:r>
                <a:endParaRPr lang="en-AU" sz="2400" b="0" i="0" u="none" strike="noStrike" baseline="0" dirty="0">
                  <a:solidFill>
                    <a:srgbClr val="231F20"/>
                  </a:solidFill>
                  <a:latin typeface="Arial Narrow" panose="020B0606020202030204" pitchFamily="34" charset="0"/>
                </a:endParaRPr>
              </a:p>
              <a:p>
                <a:pPr algn="l"/>
                <a:endParaRPr lang="en-AU" dirty="0"/>
              </a:p>
            </p:txBody>
          </p:sp>
        </mc:Choice>
        <mc:Fallback xmlns="">
          <p:sp>
            <p:nvSpPr>
              <p:cNvPr id="3" name="Content Placeholder 2">
                <a:extLst>
                  <a:ext uri="{FF2B5EF4-FFF2-40B4-BE49-F238E27FC236}">
                    <a16:creationId xmlns:a16="http://schemas.microsoft.com/office/drawing/2014/main" id="{8F6E5CD0-366B-4A09-9AD7-7C165D02CCC5}"/>
                  </a:ext>
                </a:extLst>
              </p:cNvPr>
              <p:cNvSpPr>
                <a:spLocks noGrp="1" noRot="1" noChangeAspect="1" noMove="1" noResize="1" noEditPoints="1" noAdjustHandles="1" noChangeArrowheads="1" noChangeShapeType="1" noTextEdit="1"/>
              </p:cNvSpPr>
              <p:nvPr>
                <p:ph idx="1"/>
              </p:nvPr>
            </p:nvSpPr>
            <p:spPr>
              <a:xfrm>
                <a:off x="242582" y="2190016"/>
                <a:ext cx="11611062" cy="4435720"/>
              </a:xfrm>
              <a:blipFill>
                <a:blip r:embed="rId2"/>
                <a:stretch>
                  <a:fillRect l="-735" t="-1923" r="-1261" b="-1236"/>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0267A8A2-1D84-D3B5-3D7A-2CB10A04BFCA}"/>
              </a:ext>
            </a:extLst>
          </p:cNvPr>
          <p:cNvPicPr>
            <a:picLocks noChangeAspect="1"/>
          </p:cNvPicPr>
          <p:nvPr/>
        </p:nvPicPr>
        <p:blipFill rotWithShape="1">
          <a:blip r:embed="rId3"/>
          <a:srcRect l="1776" t="27719" b="29921"/>
          <a:stretch/>
        </p:blipFill>
        <p:spPr>
          <a:xfrm>
            <a:off x="6096000" y="1119260"/>
            <a:ext cx="5901305" cy="1454957"/>
          </a:xfrm>
          <a:prstGeom prst="rect">
            <a:avLst/>
          </a:prstGeom>
        </p:spPr>
      </p:pic>
    </p:spTree>
    <p:extLst>
      <p:ext uri="{BB962C8B-B14F-4D97-AF65-F5344CB8AC3E}">
        <p14:creationId xmlns:p14="http://schemas.microsoft.com/office/powerpoint/2010/main" val="1679773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2F7FA-B66C-42E8-9706-833E8A058B7B}"/>
              </a:ext>
            </a:extLst>
          </p:cNvPr>
          <p:cNvSpPr>
            <a:spLocks noGrp="1"/>
          </p:cNvSpPr>
          <p:nvPr>
            <p:ph type="title"/>
          </p:nvPr>
        </p:nvSpPr>
        <p:spPr>
          <a:xfrm>
            <a:off x="242582" y="242814"/>
            <a:ext cx="9175738" cy="876446"/>
          </a:xfrm>
        </p:spPr>
        <p:txBody>
          <a:bodyPr/>
          <a:lstStyle/>
          <a:p>
            <a:r>
              <a:rPr lang="en-US" b="1" dirty="0"/>
              <a:t>Substitution Reactions Examples</a:t>
            </a:r>
            <a:endParaRPr lang="en-AU" b="1" dirty="0"/>
          </a:p>
        </p:txBody>
      </p:sp>
      <p:sp>
        <p:nvSpPr>
          <p:cNvPr id="3" name="Content Placeholder 2">
            <a:extLst>
              <a:ext uri="{FF2B5EF4-FFF2-40B4-BE49-F238E27FC236}">
                <a16:creationId xmlns:a16="http://schemas.microsoft.com/office/drawing/2014/main" id="{8F6E5CD0-366B-4A09-9AD7-7C165D02CCC5}"/>
              </a:ext>
            </a:extLst>
          </p:cNvPr>
          <p:cNvSpPr>
            <a:spLocks noGrp="1"/>
          </p:cNvSpPr>
          <p:nvPr>
            <p:ph idx="1"/>
          </p:nvPr>
        </p:nvSpPr>
        <p:spPr>
          <a:xfrm>
            <a:off x="290469" y="1083200"/>
            <a:ext cx="11611062" cy="4691599"/>
          </a:xfrm>
        </p:spPr>
        <p:txBody>
          <a:bodyPr>
            <a:normAutofit/>
          </a:bodyPr>
          <a:lstStyle/>
          <a:p>
            <a:r>
              <a:rPr lang="en-US" sz="2400" b="1" i="0" u="none" strike="noStrike" baseline="0" dirty="0">
                <a:solidFill>
                  <a:srgbClr val="231F20"/>
                </a:solidFill>
                <a:latin typeface="PlantinStd-Ligh1"/>
              </a:rPr>
              <a:t>Using Sodium Hydroxide</a:t>
            </a:r>
          </a:p>
          <a:p>
            <a:pPr algn="l"/>
            <a:r>
              <a:rPr lang="en-US" sz="2400" b="1" dirty="0">
                <a:solidFill>
                  <a:srgbClr val="00B050"/>
                </a:solidFill>
                <a:effectLst/>
                <a:latin typeface="Arial Narrow" panose="020B0606020202030204" pitchFamily="34" charset="0"/>
                <a:ea typeface="Calibri" panose="020F0502020204030204" pitchFamily="34" charset="0"/>
                <a:cs typeface="Times New Roman" panose="02020603050405020304" pitchFamily="18" charset="0"/>
              </a:rPr>
              <a:t>Haloalkane + Sodium / Potassium Hydroxide → Alcohol + Metal Halide</a:t>
            </a:r>
          </a:p>
          <a:p>
            <a:r>
              <a:rPr lang="en-US" sz="2400" b="0" i="0" u="none" strike="noStrike" baseline="0" dirty="0">
                <a:solidFill>
                  <a:srgbClr val="231F20"/>
                </a:solidFill>
                <a:latin typeface="PlantinStd-Ligh1"/>
              </a:rPr>
              <a:t>If you heat a haloalkane with a solution of sodium or potassium hydroxide in 50:50 ethanol and water under reflux, the halogen substituent is replaced by a hydroxyl functional group </a:t>
            </a:r>
            <a:r>
              <a:rPr lang="en-AU" sz="2400" b="0" i="0" u="none" strike="noStrike" baseline="0" dirty="0">
                <a:solidFill>
                  <a:srgbClr val="231F20"/>
                </a:solidFill>
                <a:latin typeface="PlantinStd-Ligh1"/>
              </a:rPr>
              <a:t>(to product an alcohol).</a:t>
            </a:r>
          </a:p>
          <a:p>
            <a:pPr algn="l"/>
            <a:endParaRPr lang="en-US" sz="2400" b="0" i="0" u="none" strike="noStrike" baseline="0" dirty="0">
              <a:solidFill>
                <a:srgbClr val="231F20"/>
              </a:solidFill>
              <a:latin typeface="PlantinStd-Ligh1"/>
            </a:endParaRPr>
          </a:p>
          <a:p>
            <a:pPr algn="l"/>
            <a:endParaRPr lang="en-US" sz="2400" dirty="0">
              <a:solidFill>
                <a:srgbClr val="231F20"/>
              </a:solidFill>
              <a:latin typeface="PlantinStd-Ligh1"/>
            </a:endParaRPr>
          </a:p>
          <a:p>
            <a:r>
              <a:rPr lang="en-US" sz="2400" dirty="0">
                <a:effectLst/>
                <a:latin typeface="Arial Narrow" panose="020B0606020202030204" pitchFamily="34" charset="0"/>
                <a:ea typeface="Calibri" panose="020F0502020204030204" pitchFamily="34" charset="0"/>
                <a:cs typeface="Times New Roman" panose="02020603050405020304" pitchFamily="18" charset="0"/>
              </a:rPr>
              <a:t>The nature of this substitution means that a primary haloalkane will produce a primary alcohol, a secondary haloalkane would produce a secondary alcohol, and a tertiary haloalkane would produce a tertiary alcohol. </a:t>
            </a:r>
            <a:endParaRPr lang="en-US" sz="2400" b="0" i="0" u="none" strike="noStrike" baseline="0" dirty="0">
              <a:solidFill>
                <a:srgbClr val="231F20"/>
              </a:solidFill>
              <a:latin typeface="PlantinStd-Ligh1"/>
            </a:endParaRPr>
          </a:p>
          <a:p>
            <a:pPr algn="l"/>
            <a:endParaRPr lang="en-AU" sz="2400" b="0" i="0" u="none" strike="noStrike" baseline="0" dirty="0">
              <a:solidFill>
                <a:srgbClr val="231F20"/>
              </a:solidFill>
              <a:latin typeface="PlantinStd-Ligh1"/>
            </a:endParaRPr>
          </a:p>
          <a:p>
            <a:pPr algn="l"/>
            <a:endParaRPr lang="en-AU" dirty="0"/>
          </a:p>
        </p:txBody>
      </p:sp>
      <p:pic>
        <p:nvPicPr>
          <p:cNvPr id="7" name="Picture 6">
            <a:extLst>
              <a:ext uri="{FF2B5EF4-FFF2-40B4-BE49-F238E27FC236}">
                <a16:creationId xmlns:a16="http://schemas.microsoft.com/office/drawing/2014/main" id="{D8C5C81A-8E4E-4C80-BD43-4BA920010501}"/>
              </a:ext>
            </a:extLst>
          </p:cNvPr>
          <p:cNvPicPr>
            <a:picLocks noChangeAspect="1"/>
          </p:cNvPicPr>
          <p:nvPr/>
        </p:nvPicPr>
        <p:blipFill>
          <a:blip r:embed="rId2"/>
          <a:stretch>
            <a:fillRect/>
          </a:stretch>
        </p:blipFill>
        <p:spPr>
          <a:xfrm>
            <a:off x="5718810" y="2809787"/>
            <a:ext cx="5639587" cy="1238423"/>
          </a:xfrm>
          <a:prstGeom prst="rect">
            <a:avLst/>
          </a:prstGeom>
        </p:spPr>
      </p:pic>
      <p:pic>
        <p:nvPicPr>
          <p:cNvPr id="4" name="Picture 3">
            <a:extLst>
              <a:ext uri="{FF2B5EF4-FFF2-40B4-BE49-F238E27FC236}">
                <a16:creationId xmlns:a16="http://schemas.microsoft.com/office/drawing/2014/main" id="{0267A8A2-1D84-D3B5-3D7A-2CB10A04BFCA}"/>
              </a:ext>
            </a:extLst>
          </p:cNvPr>
          <p:cNvPicPr>
            <a:picLocks noChangeAspect="1"/>
          </p:cNvPicPr>
          <p:nvPr/>
        </p:nvPicPr>
        <p:blipFill rotWithShape="1">
          <a:blip r:embed="rId3"/>
          <a:srcRect l="1776" t="27719" b="29921"/>
          <a:stretch/>
        </p:blipFill>
        <p:spPr>
          <a:xfrm>
            <a:off x="5457092" y="5011258"/>
            <a:ext cx="5901305" cy="1454957"/>
          </a:xfrm>
          <a:prstGeom prst="rect">
            <a:avLst/>
          </a:prstGeom>
        </p:spPr>
      </p:pic>
    </p:spTree>
    <p:extLst>
      <p:ext uri="{BB962C8B-B14F-4D97-AF65-F5344CB8AC3E}">
        <p14:creationId xmlns:p14="http://schemas.microsoft.com/office/powerpoint/2010/main" val="2772098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2F7FA-B66C-42E8-9706-833E8A058B7B}"/>
              </a:ext>
            </a:extLst>
          </p:cNvPr>
          <p:cNvSpPr>
            <a:spLocks noGrp="1"/>
          </p:cNvSpPr>
          <p:nvPr>
            <p:ph type="title"/>
          </p:nvPr>
        </p:nvSpPr>
        <p:spPr>
          <a:xfrm>
            <a:off x="242582" y="242814"/>
            <a:ext cx="8661388" cy="876446"/>
          </a:xfrm>
        </p:spPr>
        <p:txBody>
          <a:bodyPr/>
          <a:lstStyle/>
          <a:p>
            <a:r>
              <a:rPr lang="en-US" b="1" dirty="0"/>
              <a:t>More Substitution Reactions Examples</a:t>
            </a:r>
            <a:endParaRPr lang="en-AU" b="1" dirty="0"/>
          </a:p>
        </p:txBody>
      </p:sp>
      <p:sp>
        <p:nvSpPr>
          <p:cNvPr id="3" name="Content Placeholder 2">
            <a:extLst>
              <a:ext uri="{FF2B5EF4-FFF2-40B4-BE49-F238E27FC236}">
                <a16:creationId xmlns:a16="http://schemas.microsoft.com/office/drawing/2014/main" id="{8F6E5CD0-366B-4A09-9AD7-7C165D02CCC5}"/>
              </a:ext>
            </a:extLst>
          </p:cNvPr>
          <p:cNvSpPr>
            <a:spLocks noGrp="1"/>
          </p:cNvSpPr>
          <p:nvPr>
            <p:ph idx="1"/>
          </p:nvPr>
        </p:nvSpPr>
        <p:spPr>
          <a:xfrm>
            <a:off x="242582" y="1119260"/>
            <a:ext cx="11611062" cy="5495926"/>
          </a:xfrm>
        </p:spPr>
        <p:txBody>
          <a:bodyPr/>
          <a:lstStyle/>
          <a:p>
            <a:r>
              <a:rPr lang="en-US" sz="2400" b="1" i="0" u="none" strike="noStrike" baseline="0" dirty="0">
                <a:solidFill>
                  <a:srgbClr val="231F20"/>
                </a:solidFill>
                <a:latin typeface="PlantinStd-Ligh1"/>
              </a:rPr>
              <a:t>Using Ammonia</a:t>
            </a:r>
          </a:p>
          <a:p>
            <a:r>
              <a:rPr lang="en-US" sz="2400" dirty="0">
                <a:effectLst/>
                <a:latin typeface="Arial Narrow" panose="020B0606020202030204" pitchFamily="34" charset="0"/>
                <a:ea typeface="Calibri" panose="020F0502020204030204" pitchFamily="34" charset="0"/>
                <a:cs typeface="Times New Roman" panose="02020603050405020304" pitchFamily="18" charset="0"/>
              </a:rPr>
              <a:t>Our second example also doesn't require a catalyst. When reacted with </a:t>
            </a:r>
            <a:r>
              <a:rPr lang="en-US" sz="2400" b="0" i="0" u="none" strike="noStrike" baseline="0" dirty="0">
                <a:solidFill>
                  <a:srgbClr val="231F20"/>
                </a:solidFill>
                <a:latin typeface="PlantinStd-Ligh1"/>
              </a:rPr>
              <a:t>a concentrated solution of ammonia in ethanol,</a:t>
            </a:r>
            <a:r>
              <a:rPr lang="en-US" sz="2400" dirty="0">
                <a:effectLst/>
                <a:latin typeface="Arial Narrow" panose="020B0606020202030204" pitchFamily="34" charset="0"/>
                <a:ea typeface="Calibri" panose="020F0502020204030204" pitchFamily="34" charset="0"/>
                <a:cs typeface="Times New Roman" panose="02020603050405020304" pitchFamily="18" charset="0"/>
              </a:rPr>
              <a:t> haloalkanes become amines.</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b="1" dirty="0">
              <a:solidFill>
                <a:srgbClr val="231F20"/>
              </a:solidFill>
              <a:latin typeface="PlantinStd-Ligh1"/>
            </a:endParaRPr>
          </a:p>
          <a:p>
            <a:endParaRPr lang="en-US" sz="2400" b="1" i="0" u="none" strike="noStrike" baseline="0" dirty="0">
              <a:solidFill>
                <a:srgbClr val="231F20"/>
              </a:solidFill>
              <a:latin typeface="PlantinStd-Ligh1"/>
            </a:endParaRPr>
          </a:p>
          <a:p>
            <a:r>
              <a:rPr lang="en-US" sz="2400" b="1" i="0" u="none" strike="noStrike" baseline="0" dirty="0">
                <a:solidFill>
                  <a:srgbClr val="231F20"/>
                </a:solidFill>
                <a:latin typeface="PlantinStd-Ligh1"/>
              </a:rPr>
              <a:t>Using Cyanide</a:t>
            </a:r>
          </a:p>
          <a:p>
            <a:pPr>
              <a:lnSpc>
                <a:spcPct val="107000"/>
              </a:lnSpc>
              <a:spcAft>
                <a:spcPts val="800"/>
              </a:spcAft>
            </a:pPr>
            <a:r>
              <a:rPr lang="en-US" sz="2400" dirty="0">
                <a:effectLst/>
                <a:latin typeface="Arial Narrow" panose="020B0606020202030204" pitchFamily="34" charset="0"/>
                <a:ea typeface="Calibri" panose="020F0502020204030204" pitchFamily="34" charset="0"/>
                <a:cs typeface="Times New Roman" panose="02020603050405020304" pitchFamily="18" charset="0"/>
              </a:rPr>
              <a:t>For this third example, we need to pay attention to the conditions. We can react haloalkanes with cyanide (we use potassium cyanide for this) to produce nitriles, but if we do this in just water, the haloalkane will ignore the cyanide and produce an alcohol instead. To avoid this, we conduct the reaction in ethanol.</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9C7799E-FB0C-4231-8572-2C6935C6CD40}"/>
              </a:ext>
            </a:extLst>
          </p:cNvPr>
          <p:cNvPicPr>
            <a:picLocks noChangeAspect="1"/>
          </p:cNvPicPr>
          <p:nvPr/>
        </p:nvPicPr>
        <p:blipFill>
          <a:blip r:embed="rId2"/>
          <a:stretch>
            <a:fillRect/>
          </a:stretch>
        </p:blipFill>
        <p:spPr>
          <a:xfrm>
            <a:off x="2898245" y="4958730"/>
            <a:ext cx="6570441" cy="1784970"/>
          </a:xfrm>
          <a:prstGeom prst="rect">
            <a:avLst/>
          </a:prstGeom>
        </p:spPr>
      </p:pic>
      <p:pic>
        <p:nvPicPr>
          <p:cNvPr id="6" name="Picture 5" descr="A black and white text on a white background&#10;&#10;Description automatically generated">
            <a:extLst>
              <a:ext uri="{FF2B5EF4-FFF2-40B4-BE49-F238E27FC236}">
                <a16:creationId xmlns:a16="http://schemas.microsoft.com/office/drawing/2014/main" id="{2639F3BB-5A1B-5F8D-203E-0C81E2E5E5F6}"/>
              </a:ext>
            </a:extLst>
          </p:cNvPr>
          <p:cNvPicPr>
            <a:picLocks noChangeAspect="1"/>
          </p:cNvPicPr>
          <p:nvPr/>
        </p:nvPicPr>
        <p:blipFill>
          <a:blip r:embed="rId3"/>
          <a:stretch>
            <a:fillRect/>
          </a:stretch>
        </p:blipFill>
        <p:spPr>
          <a:xfrm>
            <a:off x="6617969" y="2243265"/>
            <a:ext cx="5439563" cy="1504287"/>
          </a:xfrm>
          <a:prstGeom prst="rect">
            <a:avLst/>
          </a:prstGeom>
        </p:spPr>
      </p:pic>
    </p:spTree>
    <p:extLst>
      <p:ext uri="{BB962C8B-B14F-4D97-AF65-F5344CB8AC3E}">
        <p14:creationId xmlns:p14="http://schemas.microsoft.com/office/powerpoint/2010/main" val="1744172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491FA-ECAE-410D-AC28-2A3E8587F092}"/>
              </a:ext>
            </a:extLst>
          </p:cNvPr>
          <p:cNvSpPr>
            <a:spLocks noGrp="1"/>
          </p:cNvSpPr>
          <p:nvPr>
            <p:ph type="title"/>
          </p:nvPr>
        </p:nvSpPr>
        <p:spPr>
          <a:xfrm>
            <a:off x="207886" y="152062"/>
            <a:ext cx="11689825" cy="886626"/>
          </a:xfrm>
        </p:spPr>
        <p:txBody>
          <a:bodyPr/>
          <a:lstStyle/>
          <a:p>
            <a:r>
              <a:rPr lang="en-US" b="1" dirty="0"/>
              <a:t>Still More Substitution Reactions Examples</a:t>
            </a:r>
            <a:endParaRPr lang="en-AU" b="1" dirty="0"/>
          </a:p>
        </p:txBody>
      </p:sp>
      <p:sp>
        <p:nvSpPr>
          <p:cNvPr id="3" name="Content Placeholder 2">
            <a:extLst>
              <a:ext uri="{FF2B5EF4-FFF2-40B4-BE49-F238E27FC236}">
                <a16:creationId xmlns:a16="http://schemas.microsoft.com/office/drawing/2014/main" id="{F0640B3A-2538-424F-8808-A8342A017785}"/>
              </a:ext>
            </a:extLst>
          </p:cNvPr>
          <p:cNvSpPr>
            <a:spLocks noGrp="1"/>
          </p:cNvSpPr>
          <p:nvPr>
            <p:ph idx="1"/>
          </p:nvPr>
        </p:nvSpPr>
        <p:spPr>
          <a:xfrm>
            <a:off x="207885" y="1038688"/>
            <a:ext cx="5234127" cy="3139321"/>
          </a:xfrm>
        </p:spPr>
        <p:txBody>
          <a:bodyPr>
            <a:normAutofit/>
          </a:bodyPr>
          <a:lstStyle/>
          <a:p>
            <a:r>
              <a:rPr lang="en-US" sz="2400" b="1" i="0" u="none" strike="noStrike" baseline="0" dirty="0">
                <a:solidFill>
                  <a:srgbClr val="231F20"/>
                </a:solidFill>
                <a:latin typeface="Arial Narrow" panose="020B0606020202030204" pitchFamily="34" charset="0"/>
              </a:rPr>
              <a:t>Using Halogens</a:t>
            </a:r>
          </a:p>
          <a:p>
            <a:pPr algn="l"/>
            <a:r>
              <a:rPr lang="en-US" sz="2400" b="0" i="0" u="none" strike="noStrike" baseline="0" dirty="0">
                <a:solidFill>
                  <a:srgbClr val="231F20"/>
                </a:solidFill>
                <a:latin typeface="Arial Narrow" panose="020B0606020202030204" pitchFamily="34" charset="0"/>
              </a:rPr>
              <a:t>If you add a haloalkane (RX) to a solution of sodium iodide in ethanol (or another organic solvent) and stir, the halogen will be substituted by iodine</a:t>
            </a:r>
          </a:p>
        </p:txBody>
      </p:sp>
      <p:pic>
        <p:nvPicPr>
          <p:cNvPr id="5" name="Picture 4">
            <a:extLst>
              <a:ext uri="{FF2B5EF4-FFF2-40B4-BE49-F238E27FC236}">
                <a16:creationId xmlns:a16="http://schemas.microsoft.com/office/drawing/2014/main" id="{4E011A3B-4FE4-445D-98AA-CA87097651A8}"/>
              </a:ext>
            </a:extLst>
          </p:cNvPr>
          <p:cNvPicPr>
            <a:picLocks noChangeAspect="1"/>
          </p:cNvPicPr>
          <p:nvPr/>
        </p:nvPicPr>
        <p:blipFill>
          <a:blip r:embed="rId2"/>
          <a:stretch>
            <a:fillRect/>
          </a:stretch>
        </p:blipFill>
        <p:spPr>
          <a:xfrm>
            <a:off x="5442012" y="1142578"/>
            <a:ext cx="6573751" cy="977180"/>
          </a:xfrm>
          <a:prstGeom prst="rect">
            <a:avLst/>
          </a:prstGeom>
        </p:spPr>
      </p:pic>
      <p:sp>
        <p:nvSpPr>
          <p:cNvPr id="8" name="TextBox 7">
            <a:extLst>
              <a:ext uri="{FF2B5EF4-FFF2-40B4-BE49-F238E27FC236}">
                <a16:creationId xmlns:a16="http://schemas.microsoft.com/office/drawing/2014/main" id="{38E0DA29-C85E-49F4-AE26-6F402099D442}"/>
              </a:ext>
            </a:extLst>
          </p:cNvPr>
          <p:cNvSpPr txBox="1"/>
          <p:nvPr/>
        </p:nvSpPr>
        <p:spPr>
          <a:xfrm>
            <a:off x="421690" y="5007280"/>
            <a:ext cx="11556950" cy="1446550"/>
          </a:xfrm>
          <a:prstGeom prst="rect">
            <a:avLst/>
          </a:prstGeom>
          <a:noFill/>
        </p:spPr>
        <p:txBody>
          <a:bodyPr wrap="square" rtlCol="0">
            <a:spAutoFit/>
          </a:bodyPr>
          <a:lstStyle/>
          <a:p>
            <a:pPr algn="l"/>
            <a:r>
              <a:rPr lang="en-AU" sz="2200" b="1" dirty="0">
                <a:solidFill>
                  <a:srgbClr val="FF0000"/>
                </a:solidFill>
                <a:latin typeface="PlantinStd-Ligh1"/>
              </a:rPr>
              <a:t>Exercises: </a:t>
            </a:r>
          </a:p>
          <a:p>
            <a:pPr algn="l"/>
            <a:r>
              <a:rPr lang="en-AU" sz="2200" b="1" dirty="0">
                <a:solidFill>
                  <a:srgbClr val="FF0000"/>
                </a:solidFill>
                <a:latin typeface="PlantinStd-Ligh1"/>
              </a:rPr>
              <a:t>Chemistry for Queensland U 3&amp;4	Check Your Learning 10.4	p 265	Questions 1 – 6</a:t>
            </a:r>
          </a:p>
          <a:p>
            <a:pPr algn="l"/>
            <a:r>
              <a:rPr lang="en-AU" sz="2200" b="1" dirty="0">
                <a:solidFill>
                  <a:srgbClr val="FF0000"/>
                </a:solidFill>
                <a:latin typeface="PlantinStd-Ligh1"/>
              </a:rPr>
              <a:t>				Challenge 10.4		p 264</a:t>
            </a:r>
          </a:p>
          <a:p>
            <a:pPr algn="l"/>
            <a:r>
              <a:rPr lang="en-AU" sz="2200" b="1" dirty="0">
                <a:solidFill>
                  <a:srgbClr val="FF0000"/>
                </a:solidFill>
                <a:latin typeface="PlantinStd-Ligh1"/>
              </a:rPr>
              <a:t>				Chapter 10 Revision	p 271	Q 1 - 30</a:t>
            </a:r>
            <a:endParaRPr lang="en-AU" sz="2200" b="1" dirty="0">
              <a:solidFill>
                <a:srgbClr val="FF0000"/>
              </a:solidFill>
            </a:endParaRPr>
          </a:p>
        </p:txBody>
      </p:sp>
    </p:spTree>
    <p:extLst>
      <p:ext uri="{BB962C8B-B14F-4D97-AF65-F5344CB8AC3E}">
        <p14:creationId xmlns:p14="http://schemas.microsoft.com/office/powerpoint/2010/main" val="1736174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openDmnd">
          <a:fgClr>
            <a:srgbClr val="92D050"/>
          </a:fgClr>
          <a:bgClr>
            <a:schemeClr val="bg1"/>
          </a:bgClr>
        </a:patt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D7402-465A-E7AD-21DA-C7A8B87C251C}"/>
              </a:ext>
            </a:extLst>
          </p:cNvPr>
          <p:cNvPicPr>
            <a:picLocks noChangeAspect="1"/>
          </p:cNvPicPr>
          <p:nvPr/>
        </p:nvPicPr>
        <p:blipFill>
          <a:blip r:embed="rId2"/>
          <a:stretch>
            <a:fillRect/>
          </a:stretch>
        </p:blipFill>
        <p:spPr>
          <a:xfrm>
            <a:off x="3556645" y="2094025"/>
            <a:ext cx="5078709" cy="2669950"/>
          </a:xfrm>
          <a:prstGeom prst="rect">
            <a:avLst/>
          </a:prstGeom>
        </p:spPr>
      </p:pic>
    </p:spTree>
    <p:extLst>
      <p:ext uri="{BB962C8B-B14F-4D97-AF65-F5344CB8AC3E}">
        <p14:creationId xmlns:p14="http://schemas.microsoft.com/office/powerpoint/2010/main" val="1839734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26351-18D3-AD9C-D75C-BA6EB7F20814}"/>
              </a:ext>
            </a:extLst>
          </p:cNvPr>
          <p:cNvSpPr>
            <a:spLocks noGrp="1"/>
          </p:cNvSpPr>
          <p:nvPr>
            <p:ph type="title"/>
          </p:nvPr>
        </p:nvSpPr>
        <p:spPr>
          <a:xfrm>
            <a:off x="232410" y="205105"/>
            <a:ext cx="10515600" cy="732155"/>
          </a:xfrm>
        </p:spPr>
        <p:txBody>
          <a:bodyPr/>
          <a:lstStyle/>
          <a:p>
            <a:r>
              <a:rPr lang="en-AU" b="1" dirty="0"/>
              <a:t>Other Reactions</a:t>
            </a:r>
            <a:endParaRPr lang="en-GB"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D1816C-8913-B755-470B-B3B21EA33E8D}"/>
                  </a:ext>
                </a:extLst>
              </p:cNvPr>
              <p:cNvSpPr>
                <a:spLocks noGrp="1"/>
              </p:cNvSpPr>
              <p:nvPr>
                <p:ph idx="1"/>
              </p:nvPr>
            </p:nvSpPr>
            <p:spPr>
              <a:xfrm>
                <a:off x="232410" y="937259"/>
                <a:ext cx="11727180" cy="5715635"/>
              </a:xfrm>
            </p:spPr>
            <p:txBody>
              <a:bodyPr>
                <a:normAutofit lnSpcReduction="10000"/>
              </a:bodyPr>
              <a:lstStyle/>
              <a:p>
                <a:r>
                  <a:rPr lang="en-AU" sz="2600" b="1" dirty="0">
                    <a:latin typeface="Arial Narrow" panose="020B0606020202030204" pitchFamily="34" charset="0"/>
                  </a:rPr>
                  <a:t>Saponification</a:t>
                </a:r>
              </a:p>
              <a:p>
                <a:r>
                  <a:rPr lang="en-US" sz="2600" dirty="0">
                    <a:effectLst/>
                    <a:latin typeface="Arial Narrow" panose="020B0606020202030204" pitchFamily="34" charset="0"/>
                    <a:ea typeface="Calibri" panose="020F0502020204030204" pitchFamily="34" charset="0"/>
                    <a:cs typeface="Times New Roman" panose="02020603050405020304" pitchFamily="18" charset="0"/>
                  </a:rPr>
                  <a:t>Ester + Sodium Hydroxide → Sodium Carboxylate + Alcohol</a:t>
                </a:r>
                <a:endParaRPr lang="en-US" sz="2600" b="1" dirty="0">
                  <a:latin typeface="Arial Narrow" panose="020B0606020202030204" pitchFamily="34" charset="0"/>
                </a:endParaRPr>
              </a:p>
              <a:p>
                <a:r>
                  <a:rPr lang="en-US" sz="2600" b="1" dirty="0">
                    <a:latin typeface="Arial Narrow" panose="020B0606020202030204" pitchFamily="34" charset="0"/>
                  </a:rPr>
                  <a:t>Conditions: </a:t>
                </a:r>
                <a:r>
                  <a:rPr lang="en-AU" sz="2600" dirty="0">
                    <a:latin typeface="Arial Narrow" panose="020B0606020202030204" pitchFamily="34" charset="0"/>
                  </a:rPr>
                  <a:t>NaOH(</a:t>
                </a:r>
                <a:r>
                  <a:rPr lang="en-AU" sz="2600" dirty="0" err="1">
                    <a:latin typeface="Arial Narrow" panose="020B0606020202030204" pitchFamily="34" charset="0"/>
                  </a:rPr>
                  <a:t>aq</a:t>
                </a:r>
                <a:r>
                  <a:rPr lang="en-AU" sz="2600" dirty="0">
                    <a:latin typeface="Arial Narrow" panose="020B0606020202030204" pitchFamily="34" charset="0"/>
                  </a:rPr>
                  <a:t>), Heat.</a:t>
                </a:r>
              </a:p>
              <a:p>
                <a:endParaRPr lang="en-AU" sz="2600" b="1" dirty="0">
                  <a:latin typeface="Arial Narrow" panose="020B0606020202030204" pitchFamily="34" charset="0"/>
                </a:endParaRPr>
              </a:p>
              <a:p>
                <a:pPr marL="0" indent="0">
                  <a:buNone/>
                </a:pPr>
                <a:endParaRPr lang="en-US" sz="2600" dirty="0">
                  <a:latin typeface="Arial Narrow" panose="020B0606020202030204" pitchFamily="34" charset="0"/>
                  <a:ea typeface="Calibri" panose="020F0502020204030204" pitchFamily="34" charset="0"/>
                  <a:cs typeface="Times New Roman" panose="02020603050405020304" pitchFamily="18" charset="0"/>
                </a:endParaRPr>
              </a:p>
              <a:p>
                <a:r>
                  <a:rPr lang="en-US" sz="2600" b="1" dirty="0">
                    <a:latin typeface="Arial Narrow" panose="020B0606020202030204" pitchFamily="34" charset="0"/>
                  </a:rPr>
                  <a:t>Fermentation of Glucose</a:t>
                </a:r>
              </a:p>
              <a:p>
                <a:r>
                  <a:rPr lang="en-US" sz="2600" dirty="0">
                    <a:latin typeface="Arial Narrow" panose="020B0606020202030204" pitchFamily="34" charset="0"/>
                  </a:rPr>
                  <a:t>Glucose → Ethanol + Carbon Dioxide</a:t>
                </a:r>
                <a:endParaRPr lang="en-US" sz="2600" b="1" dirty="0">
                  <a:latin typeface="Arial Narrow" panose="020B0606020202030204" pitchFamily="34" charset="0"/>
                </a:endParaRPr>
              </a:p>
              <a:p>
                <a:r>
                  <a:rPr lang="en-US" sz="2600" dirty="0">
                    <a:latin typeface="Arial Narrow" panose="020B0606020202030204" pitchFamily="34" charset="0"/>
                  </a:rPr>
                  <a:t>Fermentation involves the following four conditions</a:t>
                </a:r>
              </a:p>
              <a:p>
                <a:r>
                  <a:rPr lang="en-US" sz="2600" dirty="0">
                    <a:latin typeface="Arial Narrow" panose="020B0606020202030204" pitchFamily="34" charset="0"/>
                  </a:rPr>
                  <a:t>1. Presence of an enzyme called zymase (found in yeast)</a:t>
                </a:r>
              </a:p>
              <a:p>
                <a:r>
                  <a:rPr lang="en-US" sz="2600" dirty="0">
                    <a:latin typeface="Arial Narrow" panose="020B0606020202030204" pitchFamily="34" charset="0"/>
                  </a:rPr>
                  <a:t>2. Warm temperatures (30 – 40 </a:t>
                </a:r>
                <a14:m>
                  <m:oMath xmlns:m="http://schemas.openxmlformats.org/officeDocument/2006/math">
                    <m:sPre>
                      <m:sPrePr>
                        <m:ctrlPr>
                          <a:rPr lang="en-US" sz="2600" i="1" smtClean="0">
                            <a:latin typeface="Cambria Math" panose="02040503050406030204" pitchFamily="18" charset="0"/>
                          </a:rPr>
                        </m:ctrlPr>
                      </m:sPrePr>
                      <m:sub/>
                      <m:sup>
                        <m:r>
                          <a:rPr lang="en-US" sz="2600" b="0" i="1" smtClean="0">
                            <a:latin typeface="Cambria Math" panose="02040503050406030204" pitchFamily="18" charset="0"/>
                          </a:rPr>
                          <m:t>𝑜</m:t>
                        </m:r>
                      </m:sup>
                      <m:e>
                        <m:r>
                          <a:rPr lang="en-US" sz="2600" b="0" i="1" smtClean="0">
                            <a:latin typeface="Cambria Math" panose="02040503050406030204" pitchFamily="18" charset="0"/>
                          </a:rPr>
                          <m:t>𝐶</m:t>
                        </m:r>
                      </m:e>
                    </m:sPre>
                  </m:oMath>
                </a14:m>
                <a:r>
                  <a:rPr lang="en-US" sz="2600" dirty="0">
                    <a:latin typeface="Arial Narrow" panose="020B0606020202030204" pitchFamily="34" charset="0"/>
                  </a:rPr>
                  <a:t>)</a:t>
                </a:r>
              </a:p>
              <a:p>
                <a:r>
                  <a:rPr lang="en-US" sz="2600" dirty="0">
                    <a:latin typeface="Arial Narrow" panose="020B0606020202030204" pitchFamily="34" charset="0"/>
                  </a:rPr>
                  <a:t>3. Anaerobic environment (absence of oxygen)</a:t>
                </a:r>
              </a:p>
              <a:p>
                <a:r>
                  <a:rPr lang="en-US" sz="2600" dirty="0">
                    <a:latin typeface="Arial Narrow" panose="020B0606020202030204" pitchFamily="34" charset="0"/>
                  </a:rPr>
                  <a:t>4. Aqueous solution</a:t>
                </a:r>
              </a:p>
              <a:p>
                <a:endParaRPr lang="en-GB" sz="2400" dirty="0"/>
              </a:p>
            </p:txBody>
          </p:sp>
        </mc:Choice>
        <mc:Fallback xmlns="">
          <p:sp>
            <p:nvSpPr>
              <p:cNvPr id="3" name="Content Placeholder 2">
                <a:extLst>
                  <a:ext uri="{FF2B5EF4-FFF2-40B4-BE49-F238E27FC236}">
                    <a16:creationId xmlns:a16="http://schemas.microsoft.com/office/drawing/2014/main" id="{FAD1816C-8913-B755-470B-B3B21EA33E8D}"/>
                  </a:ext>
                </a:extLst>
              </p:cNvPr>
              <p:cNvSpPr>
                <a:spLocks noGrp="1" noRot="1" noChangeAspect="1" noMove="1" noResize="1" noEditPoints="1" noAdjustHandles="1" noChangeArrowheads="1" noChangeShapeType="1" noTextEdit="1"/>
              </p:cNvSpPr>
              <p:nvPr>
                <p:ph idx="1"/>
              </p:nvPr>
            </p:nvSpPr>
            <p:spPr>
              <a:xfrm>
                <a:off x="232410" y="937259"/>
                <a:ext cx="11727180" cy="5715635"/>
              </a:xfrm>
              <a:blipFill>
                <a:blip r:embed="rId2"/>
                <a:stretch>
                  <a:fillRect l="-780" t="-2348"/>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11A16FE-3B38-1006-67BE-FCFF5C754338}"/>
              </a:ext>
            </a:extLst>
          </p:cNvPr>
          <p:cNvPicPr>
            <a:picLocks noChangeAspect="1"/>
          </p:cNvPicPr>
          <p:nvPr/>
        </p:nvPicPr>
        <p:blipFill rotWithShape="1">
          <a:blip r:embed="rId3"/>
          <a:srcRect l="3286" t="60648" b="15199"/>
          <a:stretch/>
        </p:blipFill>
        <p:spPr>
          <a:xfrm>
            <a:off x="3950998" y="2312980"/>
            <a:ext cx="7917152" cy="1251119"/>
          </a:xfrm>
          <a:prstGeom prst="rect">
            <a:avLst/>
          </a:prstGeom>
        </p:spPr>
      </p:pic>
      <p:pic>
        <p:nvPicPr>
          <p:cNvPr id="5" name="Picture 4">
            <a:extLst>
              <a:ext uri="{FF2B5EF4-FFF2-40B4-BE49-F238E27FC236}">
                <a16:creationId xmlns:a16="http://schemas.microsoft.com/office/drawing/2014/main" id="{ADC32105-4F03-8AD0-AD43-E6C6C773AC46}"/>
              </a:ext>
            </a:extLst>
          </p:cNvPr>
          <p:cNvPicPr>
            <a:picLocks noChangeAspect="1"/>
          </p:cNvPicPr>
          <p:nvPr/>
        </p:nvPicPr>
        <p:blipFill rotWithShape="1">
          <a:blip r:embed="rId4"/>
          <a:srcRect l="2442" t="46786" r="17914" b="44679"/>
          <a:stretch/>
        </p:blipFill>
        <p:spPr>
          <a:xfrm>
            <a:off x="3516385" y="5920740"/>
            <a:ext cx="7899553" cy="732153"/>
          </a:xfrm>
          <a:prstGeom prst="rect">
            <a:avLst/>
          </a:prstGeom>
        </p:spPr>
      </p:pic>
    </p:spTree>
    <p:extLst>
      <p:ext uri="{BB962C8B-B14F-4D97-AF65-F5344CB8AC3E}">
        <p14:creationId xmlns:p14="http://schemas.microsoft.com/office/powerpoint/2010/main" val="1421199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3239-32A5-D3EC-550B-2812FD2B0E02}"/>
              </a:ext>
            </a:extLst>
          </p:cNvPr>
          <p:cNvSpPr>
            <a:spLocks noGrp="1"/>
          </p:cNvSpPr>
          <p:nvPr>
            <p:ph type="title"/>
          </p:nvPr>
        </p:nvSpPr>
        <p:spPr>
          <a:xfrm>
            <a:off x="95250" y="159385"/>
            <a:ext cx="10515600" cy="800735"/>
          </a:xfrm>
        </p:spPr>
        <p:txBody>
          <a:bodyPr/>
          <a:lstStyle/>
          <a:p>
            <a:r>
              <a:rPr lang="en-AU" b="1" dirty="0"/>
              <a:t>Reaction Pathways</a:t>
            </a:r>
            <a:endParaRPr lang="en-GB" b="1" dirty="0"/>
          </a:p>
        </p:txBody>
      </p:sp>
      <p:sp>
        <p:nvSpPr>
          <p:cNvPr id="3" name="Content Placeholder 2">
            <a:extLst>
              <a:ext uri="{FF2B5EF4-FFF2-40B4-BE49-F238E27FC236}">
                <a16:creationId xmlns:a16="http://schemas.microsoft.com/office/drawing/2014/main" id="{A777E985-1FCC-14D8-A30C-8B81A5D97FA6}"/>
              </a:ext>
            </a:extLst>
          </p:cNvPr>
          <p:cNvSpPr>
            <a:spLocks noGrp="1"/>
          </p:cNvSpPr>
          <p:nvPr>
            <p:ph idx="1"/>
          </p:nvPr>
        </p:nvSpPr>
        <p:spPr>
          <a:xfrm>
            <a:off x="95250" y="960119"/>
            <a:ext cx="11849100" cy="5738495"/>
          </a:xfrm>
        </p:spPr>
        <p:txBody>
          <a:bodyPr/>
          <a:lstStyle/>
          <a:p>
            <a:pPr>
              <a:lnSpc>
                <a:spcPct val="107000"/>
              </a:lnSpc>
              <a:spcAft>
                <a:spcPts val="800"/>
              </a:spcAft>
            </a:pPr>
            <a:r>
              <a:rPr lang="en-US" sz="2400" dirty="0">
                <a:effectLst/>
                <a:latin typeface="Arial Narrow" panose="020B0606020202030204" pitchFamily="34" charset="0"/>
                <a:ea typeface="Calibri" panose="020F0502020204030204" pitchFamily="34" charset="0"/>
                <a:cs typeface="Times New Roman" panose="02020603050405020304" pitchFamily="18" charset="0"/>
              </a:rPr>
              <a:t>It's important that you're able to. piece together a chain of reactions to convert an organic molecule into the desired product. For example, if you're presented with two solutions of alcohol and told to make an ester, you should be able to 'fill in the blank' and </a:t>
            </a:r>
            <a:r>
              <a:rPr lang="en-US" sz="2400" dirty="0" err="1">
                <a:effectLst/>
                <a:latin typeface="Arial Narrow" panose="020B0606020202030204" pitchFamily="34" charset="0"/>
                <a:ea typeface="Calibri" panose="020F0502020204030204" pitchFamily="34" charset="0"/>
                <a:cs typeface="Times New Roman" panose="02020603050405020304" pitchFamily="18" charset="0"/>
              </a:rPr>
              <a:t>realise</a:t>
            </a:r>
            <a:r>
              <a:rPr lang="en-US" sz="2400" dirty="0">
                <a:effectLst/>
                <a:latin typeface="Arial Narrow" panose="020B0606020202030204" pitchFamily="34" charset="0"/>
                <a:ea typeface="Calibri" panose="020F0502020204030204" pitchFamily="34" charset="0"/>
                <a:cs typeface="Times New Roman" panose="02020603050405020304" pitchFamily="18" charset="0"/>
              </a:rPr>
              <a:t> that one of the alcohols needs to be </a:t>
            </a:r>
            <a:r>
              <a:rPr lang="en-US" sz="2400" dirty="0" err="1">
                <a:effectLst/>
                <a:latin typeface="Arial Narrow" panose="020B0606020202030204" pitchFamily="34" charset="0"/>
                <a:ea typeface="Calibri" panose="020F0502020204030204" pitchFamily="34" charset="0"/>
                <a:cs typeface="Times New Roman" panose="02020603050405020304" pitchFamily="18" charset="0"/>
              </a:rPr>
              <a:t>oxidised</a:t>
            </a:r>
            <a:r>
              <a:rPr lang="en-US" sz="2400" dirty="0">
                <a:effectLst/>
                <a:latin typeface="Arial Narrow" panose="020B0606020202030204" pitchFamily="34" charset="0"/>
                <a:ea typeface="Calibri" panose="020F0502020204030204" pitchFamily="34" charset="0"/>
                <a:cs typeface="Times New Roman" panose="02020603050405020304" pitchFamily="18" charset="0"/>
              </a:rPr>
              <a:t> into a carboxylic acid. Luckily, the syllabus states that conversions with more than two stages will not be assessed, so this is all you have to know.</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b="1" dirty="0">
                <a:effectLst/>
                <a:latin typeface="Arial Narrow" panose="020B0606020202030204" pitchFamily="34" charset="0"/>
                <a:ea typeface="Calibri" panose="020F0502020204030204" pitchFamily="34" charset="0"/>
                <a:cs typeface="Times New Roman" panose="02020603050405020304" pitchFamily="18" charset="0"/>
              </a:rPr>
              <a:t>KEY POINT: </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Arial Narrow" panose="020B0606020202030204" pitchFamily="34" charset="0"/>
                <a:ea typeface="Calibri" panose="020F0502020204030204" pitchFamily="34" charset="0"/>
                <a:cs typeface="Times New Roman" panose="02020603050405020304" pitchFamily="18" charset="0"/>
              </a:rPr>
              <a:t>To </a:t>
            </a:r>
            <a:r>
              <a:rPr lang="en-US" sz="2400" dirty="0" err="1">
                <a:effectLst/>
                <a:latin typeface="Arial Narrow" panose="020B0606020202030204" pitchFamily="34" charset="0"/>
                <a:ea typeface="Calibri" panose="020F0502020204030204" pitchFamily="34" charset="0"/>
                <a:cs typeface="Times New Roman" panose="02020603050405020304" pitchFamily="18" charset="0"/>
              </a:rPr>
              <a:t>practise</a:t>
            </a:r>
            <a:r>
              <a:rPr lang="en-US" sz="2400" dirty="0">
                <a:effectLst/>
                <a:latin typeface="Arial Narrow" panose="020B0606020202030204" pitchFamily="34" charset="0"/>
                <a:ea typeface="Calibri" panose="020F0502020204030204" pitchFamily="34" charset="0"/>
                <a:cs typeface="Times New Roman" panose="02020603050405020304" pitchFamily="18" charset="0"/>
              </a:rPr>
              <a:t> your ability in this area, I recommend you make a flow chart connecting all of the reaction types together from memory. Then use these notes to check if you've got the reactions correct, and finally check against the flowchart in the syllabus to see if you have all of the links. It can be hard to remember all of these at first so I encourage making multiple attempts.</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1083577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A4899-EB46-C9DA-56DE-21524AE9B138}"/>
              </a:ext>
            </a:extLst>
          </p:cNvPr>
          <p:cNvSpPr>
            <a:spLocks noGrp="1"/>
          </p:cNvSpPr>
          <p:nvPr>
            <p:ph type="title"/>
          </p:nvPr>
        </p:nvSpPr>
        <p:spPr>
          <a:xfrm>
            <a:off x="118110" y="125095"/>
            <a:ext cx="10515600" cy="743585"/>
          </a:xfrm>
        </p:spPr>
        <p:txBody>
          <a:bodyPr>
            <a:normAutofit/>
          </a:bodyPr>
          <a:lstStyle/>
          <a:p>
            <a:r>
              <a:rPr lang="en-AU" b="1" dirty="0">
                <a:solidFill>
                  <a:srgbClr val="000000"/>
                </a:solidFill>
                <a:effectLst/>
                <a:latin typeface="Arial Narrow" panose="020B0606020202030204" pitchFamily="34" charset="0"/>
                <a:ea typeface="Calibri" panose="020F0502020204030204" pitchFamily="34" charset="0"/>
              </a:rPr>
              <a:t>Summary of the Chemical Pathways: </a:t>
            </a:r>
            <a:endParaRPr lang="en-GB" dirty="0">
              <a:latin typeface="Arial Narrow" panose="020B0606020202030204" pitchFamily="34" charset="0"/>
            </a:endParaRPr>
          </a:p>
        </p:txBody>
      </p:sp>
      <p:sp>
        <p:nvSpPr>
          <p:cNvPr id="3" name="Content Placeholder 2">
            <a:extLst>
              <a:ext uri="{FF2B5EF4-FFF2-40B4-BE49-F238E27FC236}">
                <a16:creationId xmlns:a16="http://schemas.microsoft.com/office/drawing/2014/main" id="{BE296BC4-7343-2FBB-0B64-478CCEEE4E8A}"/>
              </a:ext>
            </a:extLst>
          </p:cNvPr>
          <p:cNvSpPr>
            <a:spLocks noGrp="1"/>
          </p:cNvSpPr>
          <p:nvPr>
            <p:ph idx="1"/>
          </p:nvPr>
        </p:nvSpPr>
        <p:spPr/>
        <p:txBody>
          <a:bodyPr/>
          <a:lstStyle/>
          <a:p>
            <a:endParaRPr lang="en-GB" dirty="0"/>
          </a:p>
        </p:txBody>
      </p:sp>
      <p:pic>
        <p:nvPicPr>
          <p:cNvPr id="4" name="Picture 3">
            <a:extLst>
              <a:ext uri="{FF2B5EF4-FFF2-40B4-BE49-F238E27FC236}">
                <a16:creationId xmlns:a16="http://schemas.microsoft.com/office/drawing/2014/main" id="{A8AB4E97-56AC-79E8-BE97-E93BE0D39F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845819"/>
            <a:ext cx="10515600" cy="6012181"/>
          </a:xfrm>
          <a:prstGeom prst="rect">
            <a:avLst/>
          </a:prstGeom>
          <a:noFill/>
          <a:ln>
            <a:noFill/>
          </a:ln>
        </p:spPr>
      </p:pic>
    </p:spTree>
    <p:extLst>
      <p:ext uri="{BB962C8B-B14F-4D97-AF65-F5344CB8AC3E}">
        <p14:creationId xmlns:p14="http://schemas.microsoft.com/office/powerpoint/2010/main" val="2285368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DB020-5451-61BE-72E8-147899CC6E1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2A0B744-9BE1-D399-358D-1FDD1A5A52D0}"/>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0DAFE453-C879-01B7-806A-4183F2B8F5D2}"/>
              </a:ext>
            </a:extLst>
          </p:cNvPr>
          <p:cNvPicPr>
            <a:picLocks noChangeAspect="1"/>
          </p:cNvPicPr>
          <p:nvPr/>
        </p:nvPicPr>
        <p:blipFill>
          <a:blip r:embed="rId2"/>
          <a:stretch>
            <a:fillRect/>
          </a:stretch>
        </p:blipFill>
        <p:spPr>
          <a:xfrm>
            <a:off x="0" y="1235617"/>
            <a:ext cx="12192000" cy="4941346"/>
          </a:xfrm>
          <a:prstGeom prst="rect">
            <a:avLst/>
          </a:prstGeom>
        </p:spPr>
      </p:pic>
    </p:spTree>
    <p:extLst>
      <p:ext uri="{BB962C8B-B14F-4D97-AF65-F5344CB8AC3E}">
        <p14:creationId xmlns:p14="http://schemas.microsoft.com/office/powerpoint/2010/main" val="1404804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AE056-6153-8FF1-D2DB-95D9EC8A419B}"/>
              </a:ext>
            </a:extLst>
          </p:cNvPr>
          <p:cNvSpPr>
            <a:spLocks noGrp="1"/>
          </p:cNvSpPr>
          <p:nvPr>
            <p:ph type="title"/>
          </p:nvPr>
        </p:nvSpPr>
        <p:spPr>
          <a:xfrm>
            <a:off x="163830" y="125095"/>
            <a:ext cx="10515600" cy="755015"/>
          </a:xfrm>
        </p:spPr>
        <p:txBody>
          <a:bodyPr>
            <a:normAutofit/>
          </a:bodyPr>
          <a:lstStyle/>
          <a:p>
            <a:r>
              <a:rPr lang="en-US" b="1" dirty="0">
                <a:effectLst/>
                <a:latin typeface="Arial Narrow" panose="020B0606020202030204" pitchFamily="34" charset="0"/>
                <a:ea typeface="Calibri" panose="020F0502020204030204" pitchFamily="34" charset="0"/>
                <a:cs typeface="Times New Roman" panose="02020603050405020304" pitchFamily="18" charset="0"/>
              </a:rPr>
              <a:t>Saturated vs. Unsaturated Molecules</a:t>
            </a:r>
            <a:endParaRPr lang="en-GB" dirty="0"/>
          </a:p>
        </p:txBody>
      </p:sp>
      <p:sp>
        <p:nvSpPr>
          <p:cNvPr id="3" name="Content Placeholder 2">
            <a:extLst>
              <a:ext uri="{FF2B5EF4-FFF2-40B4-BE49-F238E27FC236}">
                <a16:creationId xmlns:a16="http://schemas.microsoft.com/office/drawing/2014/main" id="{5FA8F379-8096-63A2-53A9-D75385052788}"/>
              </a:ext>
            </a:extLst>
          </p:cNvPr>
          <p:cNvSpPr>
            <a:spLocks noGrp="1"/>
          </p:cNvSpPr>
          <p:nvPr>
            <p:ph idx="1"/>
          </p:nvPr>
        </p:nvSpPr>
        <p:spPr>
          <a:xfrm>
            <a:off x="163830" y="880110"/>
            <a:ext cx="11864340" cy="5726430"/>
          </a:xfrm>
        </p:spPr>
        <p:txBody>
          <a:bodyPr/>
          <a:lstStyle/>
          <a:p>
            <a:pPr>
              <a:lnSpc>
                <a:spcPct val="107000"/>
              </a:lnSpc>
              <a:spcAft>
                <a:spcPts val="800"/>
              </a:spcAft>
            </a:pPr>
            <a:r>
              <a:rPr lang="en-US" sz="2400" b="1" dirty="0">
                <a:effectLst/>
                <a:latin typeface="Arial Narrow" panose="020B0606020202030204" pitchFamily="34" charset="0"/>
                <a:ea typeface="Calibri" panose="020F0502020204030204" pitchFamily="34" charset="0"/>
                <a:cs typeface="Times New Roman" panose="02020603050405020304" pitchFamily="18" charset="0"/>
              </a:rPr>
              <a:t>Saturated</a:t>
            </a:r>
            <a:r>
              <a:rPr lang="en-US" sz="2400" dirty="0">
                <a:effectLst/>
                <a:latin typeface="Arial Narrow" panose="020B0606020202030204" pitchFamily="34" charset="0"/>
                <a:ea typeface="Calibri" panose="020F0502020204030204" pitchFamily="34" charset="0"/>
                <a:cs typeface="Times New Roman" panose="02020603050405020304" pitchFamily="18" charset="0"/>
              </a:rPr>
              <a:t> compounds only contain single bonds, whereas </a:t>
            </a:r>
            <a:r>
              <a:rPr lang="en-US" sz="2400" b="1" dirty="0">
                <a:effectLst/>
                <a:latin typeface="Arial Narrow" panose="020B0606020202030204" pitchFamily="34" charset="0"/>
                <a:ea typeface="Calibri" panose="020F0502020204030204" pitchFamily="34" charset="0"/>
                <a:cs typeface="Times New Roman" panose="02020603050405020304" pitchFamily="18" charset="0"/>
              </a:rPr>
              <a:t>unsaturated</a:t>
            </a:r>
            <a:r>
              <a:rPr lang="en-US" sz="2400" dirty="0">
                <a:effectLst/>
                <a:latin typeface="Arial Narrow" panose="020B0606020202030204" pitchFamily="34" charset="0"/>
                <a:ea typeface="Calibri" panose="020F0502020204030204" pitchFamily="34" charset="0"/>
                <a:cs typeface="Times New Roman" panose="02020603050405020304" pitchFamily="18" charset="0"/>
              </a:rPr>
              <a:t> compounds have at least one double or triple bond. By definition, alkanes are saturated whereas alkenes and alkynes are unsaturated. </a:t>
            </a:r>
            <a:endParaRPr lang="en-GB" sz="2400" dirty="0">
              <a:effectLst/>
              <a:latin typeface="Arial Narrow" panose="020B0606020202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Arial Narrow" panose="020B0606020202030204" pitchFamily="34" charset="0"/>
                <a:ea typeface="Calibri" panose="020F0502020204030204" pitchFamily="34" charset="0"/>
                <a:cs typeface="Times New Roman" panose="02020603050405020304" pitchFamily="18" charset="0"/>
              </a:rPr>
              <a:t>This has implications for the types of reactions these molecules can undergo. In an </a:t>
            </a:r>
            <a:r>
              <a:rPr lang="en-US" sz="2400" b="1" dirty="0">
                <a:effectLst/>
                <a:latin typeface="Arial Narrow" panose="020B0606020202030204" pitchFamily="34" charset="0"/>
                <a:ea typeface="Calibri" panose="020F0502020204030204" pitchFamily="34" charset="0"/>
                <a:cs typeface="Times New Roman" panose="02020603050405020304" pitchFamily="18" charset="0"/>
              </a:rPr>
              <a:t>addition reaction</a:t>
            </a:r>
            <a:r>
              <a:rPr lang="en-US" sz="2400" dirty="0">
                <a:effectLst/>
                <a:latin typeface="Arial Narrow" panose="020B0606020202030204" pitchFamily="34" charset="0"/>
                <a:ea typeface="Calibri" panose="020F0502020204030204" pitchFamily="34" charset="0"/>
                <a:cs typeface="Times New Roman" panose="02020603050405020304" pitchFamily="18" charset="0"/>
              </a:rPr>
              <a:t>, atoms are added to a molecule without any atoms being removed from the molecule. Saturated compounds don't have any 'spare bonds' so to add new atoms an existing atom would have to be kicked out. Thus, saturated molecules don't undergo addition reactions. By contrast, since unsaturated compounds can open up a duplicate bond and accept new atoms there, they do undergo addition reactions. The type of reaction a saturated compound can undergo, where existing atom/s are switched out for new one/s are called </a:t>
            </a:r>
            <a:r>
              <a:rPr lang="en-US" sz="2400" b="1" dirty="0">
                <a:effectLst/>
                <a:latin typeface="Arial Narrow" panose="020B0606020202030204" pitchFamily="34" charset="0"/>
                <a:ea typeface="Calibri" panose="020F0502020204030204" pitchFamily="34" charset="0"/>
                <a:cs typeface="Times New Roman" panose="02020603050405020304" pitchFamily="18" charset="0"/>
              </a:rPr>
              <a:t>substitution reactions</a:t>
            </a:r>
            <a:r>
              <a:rPr lang="en-US" sz="2400" dirty="0">
                <a:effectLst/>
                <a:latin typeface="Arial Narrow" panose="020B0606020202030204" pitchFamily="34" charset="0"/>
                <a:ea typeface="Calibri" panose="020F0502020204030204" pitchFamily="34" charset="0"/>
                <a:cs typeface="Times New Roman" panose="02020603050405020304" pitchFamily="18" charset="0"/>
              </a:rPr>
              <a:t>.</a:t>
            </a:r>
            <a:endParaRPr lang="en-GB" sz="2400" dirty="0">
              <a:effectLst/>
              <a:latin typeface="Arial Narrow" panose="020B0606020202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1570425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01275-BEAF-A184-1498-5AFDCE115C91}"/>
              </a:ext>
            </a:extLst>
          </p:cNvPr>
          <p:cNvSpPr>
            <a:spLocks noGrp="1"/>
          </p:cNvSpPr>
          <p:nvPr>
            <p:ph type="title"/>
          </p:nvPr>
        </p:nvSpPr>
        <p:spPr>
          <a:xfrm>
            <a:off x="152400" y="170815"/>
            <a:ext cx="10515600" cy="720725"/>
          </a:xfrm>
        </p:spPr>
        <p:txBody>
          <a:bodyPr>
            <a:normAutofit/>
          </a:bodyPr>
          <a:lstStyle/>
          <a:p>
            <a:r>
              <a:rPr lang="en-US" b="1" dirty="0">
                <a:effectLst/>
                <a:latin typeface="Arial Narrow" panose="020B0606020202030204" pitchFamily="34" charset="0"/>
                <a:ea typeface="Calibri" panose="020F0502020204030204" pitchFamily="34" charset="0"/>
                <a:cs typeface="Times New Roman" panose="02020603050405020304" pitchFamily="18" charset="0"/>
              </a:rPr>
              <a:t>Primary, Secondary, and Tertiary Carbons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2D88BE-245D-A364-37C7-9A67EB9D76F3}"/>
                  </a:ext>
                </a:extLst>
              </p:cNvPr>
              <p:cNvSpPr>
                <a:spLocks noGrp="1"/>
              </p:cNvSpPr>
              <p:nvPr>
                <p:ph idx="1"/>
              </p:nvPr>
            </p:nvSpPr>
            <p:spPr>
              <a:xfrm>
                <a:off x="152400" y="891539"/>
                <a:ext cx="11887200" cy="5795645"/>
              </a:xfrm>
            </p:spPr>
            <p:txBody>
              <a:bodyPr/>
              <a:lstStyle/>
              <a:p>
                <a:pPr>
                  <a:lnSpc>
                    <a:spcPct val="107000"/>
                  </a:lnSpc>
                  <a:spcAft>
                    <a:spcPts val="800"/>
                  </a:spcAft>
                </a:pPr>
                <a:r>
                  <a:rPr lang="en-US" sz="2000" dirty="0">
                    <a:effectLst/>
                    <a:latin typeface="Arial Narrow" panose="020B0606020202030204" pitchFamily="34" charset="0"/>
                    <a:ea typeface="Calibri" panose="020F0502020204030204" pitchFamily="34" charset="0"/>
                    <a:cs typeface="Times New Roman" panose="02020603050405020304" pitchFamily="18" charset="0"/>
                  </a:rPr>
                  <a:t>It's not just what the functional groups are that's important for reactions - where they are can also be key. To describe this, we need to be able to identify primary, secondary, and tertiary carbons. For the sake of efficiency, we'll use the common convention that </a:t>
                </a:r>
                <a14:m>
                  <m:oMath xmlns:m="http://schemas.openxmlformats.org/officeDocument/2006/math">
                    <m:sSup>
                      <m:sSupPr>
                        <m:ctrlPr>
                          <a:rPr lang="en-GB" sz="20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effectLst/>
                            <a:latin typeface="Cambria Math" panose="02040503050406030204" pitchFamily="18" charset="0"/>
                            <a:ea typeface="Calibri" panose="020F0502020204030204" pitchFamily="34" charset="0"/>
                            <a:cs typeface="Times New Roman" panose="02020603050405020304" pitchFamily="18" charset="0"/>
                          </a:rPr>
                          <m:t>1</m:t>
                        </m:r>
                      </m:e>
                      <m:sup>
                        <m:r>
                          <a:rPr lang="en-US" sz="2000" i="1">
                            <a:effectLst/>
                            <a:latin typeface="Cambria Math" panose="02040503050406030204" pitchFamily="18" charset="0"/>
                            <a:ea typeface="Calibri" panose="020F0502020204030204" pitchFamily="34" charset="0"/>
                            <a:cs typeface="Times New Roman" panose="02020603050405020304" pitchFamily="18" charset="0"/>
                          </a:rPr>
                          <m:t>𝑜</m:t>
                        </m:r>
                      </m:sup>
                    </m:sSup>
                  </m:oMath>
                </a14:m>
                <a:r>
                  <a:rPr lang="en-US" sz="2000" dirty="0">
                    <a:effectLst/>
                    <a:latin typeface="Arial Narrow" panose="020B0606020202030204" pitchFamily="34" charset="0"/>
                    <a:ea typeface="Calibri" panose="020F0502020204030204" pitchFamily="34" charset="0"/>
                    <a:cs typeface="Times New Roman" panose="02020603050405020304" pitchFamily="18" charset="0"/>
                  </a:rPr>
                  <a:t> represents primary, </a:t>
                </a:r>
                <a14:m>
                  <m:oMath xmlns:m="http://schemas.openxmlformats.org/officeDocument/2006/math">
                    <m:sSup>
                      <m:sSupPr>
                        <m:ctrlPr>
                          <a:rPr lang="en-GB" sz="20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effectLst/>
                            <a:latin typeface="Cambria Math" panose="02040503050406030204" pitchFamily="18" charset="0"/>
                            <a:ea typeface="Calibri" panose="020F0502020204030204" pitchFamily="34" charset="0"/>
                            <a:cs typeface="Times New Roman" panose="02020603050405020304" pitchFamily="18" charset="0"/>
                          </a:rPr>
                          <m:t>2</m:t>
                        </m:r>
                      </m:e>
                      <m:sup>
                        <m:r>
                          <a:rPr lang="en-US" sz="2000" i="1">
                            <a:effectLst/>
                            <a:latin typeface="Cambria Math" panose="02040503050406030204" pitchFamily="18" charset="0"/>
                            <a:ea typeface="Calibri" panose="020F0502020204030204" pitchFamily="34" charset="0"/>
                            <a:cs typeface="Times New Roman" panose="02020603050405020304" pitchFamily="18" charset="0"/>
                          </a:rPr>
                          <m:t>𝑜</m:t>
                        </m:r>
                      </m:sup>
                    </m:sSup>
                  </m:oMath>
                </a14:m>
                <a:r>
                  <a:rPr lang="en-US" sz="2000" dirty="0">
                    <a:effectLst/>
                    <a:latin typeface="Arial Narrow" panose="020B0606020202030204" pitchFamily="34" charset="0"/>
                    <a:ea typeface="Calibri" panose="020F0502020204030204" pitchFamily="34" charset="0"/>
                    <a:cs typeface="Times New Roman" panose="02020603050405020304" pitchFamily="18" charset="0"/>
                  </a:rPr>
                  <a:t> means secondary, and </a:t>
                </a:r>
                <a14:m>
                  <m:oMath xmlns:m="http://schemas.openxmlformats.org/officeDocument/2006/math">
                    <m:sSup>
                      <m:sSupPr>
                        <m:ctrlPr>
                          <a:rPr lang="en-GB" sz="20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effectLst/>
                            <a:latin typeface="Cambria Math" panose="02040503050406030204" pitchFamily="18" charset="0"/>
                            <a:ea typeface="Calibri" panose="020F0502020204030204" pitchFamily="34" charset="0"/>
                            <a:cs typeface="Times New Roman" panose="02020603050405020304" pitchFamily="18" charset="0"/>
                          </a:rPr>
                          <m:t>3</m:t>
                        </m:r>
                      </m:e>
                      <m:sup>
                        <m:r>
                          <a:rPr lang="en-US" sz="2000" i="1">
                            <a:effectLst/>
                            <a:latin typeface="Cambria Math" panose="02040503050406030204" pitchFamily="18" charset="0"/>
                            <a:ea typeface="Calibri" panose="020F0502020204030204" pitchFamily="34" charset="0"/>
                            <a:cs typeface="Times New Roman" panose="02020603050405020304" pitchFamily="18" charset="0"/>
                          </a:rPr>
                          <m:t>𝑜</m:t>
                        </m:r>
                      </m:sup>
                    </m:sSup>
                  </m:oMath>
                </a14:m>
                <a:r>
                  <a:rPr lang="en-US" sz="2000" dirty="0">
                    <a:effectLst/>
                    <a:latin typeface="Arial Narrow" panose="020B0606020202030204" pitchFamily="34" charset="0"/>
                    <a:ea typeface="Calibri" panose="020F0502020204030204" pitchFamily="34" charset="0"/>
                    <a:cs typeface="Times New Roman" panose="02020603050405020304" pitchFamily="18" charset="0"/>
                  </a:rPr>
                  <a:t> means tertiary.</a:t>
                </a:r>
                <a:endParaRPr lang="en-GB" sz="2000" dirty="0">
                  <a:effectLst/>
                  <a:latin typeface="Arial Narrow" panose="020B0606020202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effectLst/>
                    <a:latin typeface="Arial Narrow" panose="020B0606020202030204" pitchFamily="34" charset="0"/>
                    <a:ea typeface="Calibri" panose="020F0502020204030204" pitchFamily="34" charset="0"/>
                    <a:cs typeface="Times New Roman" panose="02020603050405020304" pitchFamily="18" charset="0"/>
                  </a:rPr>
                  <a:t>A primary (</a:t>
                </a:r>
                <a14:m>
                  <m:oMath xmlns:m="http://schemas.openxmlformats.org/officeDocument/2006/math">
                    <m:sSup>
                      <m:sSupPr>
                        <m:ctrlPr>
                          <a:rPr lang="en-GB" sz="20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effectLst/>
                            <a:latin typeface="Cambria Math" panose="02040503050406030204" pitchFamily="18" charset="0"/>
                            <a:ea typeface="Calibri" panose="020F0502020204030204" pitchFamily="34" charset="0"/>
                            <a:cs typeface="Times New Roman" panose="02020603050405020304" pitchFamily="18" charset="0"/>
                          </a:rPr>
                          <m:t>1</m:t>
                        </m:r>
                      </m:e>
                      <m:sup>
                        <m:r>
                          <a:rPr lang="en-US" sz="2000" i="1">
                            <a:effectLst/>
                            <a:latin typeface="Cambria Math" panose="02040503050406030204" pitchFamily="18" charset="0"/>
                            <a:ea typeface="Calibri" panose="020F0502020204030204" pitchFamily="34" charset="0"/>
                            <a:cs typeface="Times New Roman" panose="02020603050405020304" pitchFamily="18" charset="0"/>
                          </a:rPr>
                          <m:t>𝑜</m:t>
                        </m:r>
                      </m:sup>
                    </m:sSup>
                  </m:oMath>
                </a14:m>
                <a:r>
                  <a:rPr lang="en-US" sz="2000" dirty="0">
                    <a:effectLst/>
                    <a:latin typeface="Arial Narrow" panose="020B0606020202030204" pitchFamily="34" charset="0"/>
                    <a:ea typeface="Calibri" panose="020F0502020204030204" pitchFamily="34" charset="0"/>
                    <a:cs typeface="Times New Roman" panose="02020603050405020304" pitchFamily="18" charset="0"/>
                  </a:rPr>
                  <a:t>) carbon is connected to one other carbon atom, a secondary (</a:t>
                </a:r>
                <a14:m>
                  <m:oMath xmlns:m="http://schemas.openxmlformats.org/officeDocument/2006/math">
                    <m:sSup>
                      <m:sSupPr>
                        <m:ctrlPr>
                          <a:rPr lang="en-GB" sz="20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effectLst/>
                            <a:latin typeface="Cambria Math" panose="02040503050406030204" pitchFamily="18" charset="0"/>
                            <a:ea typeface="Calibri" panose="020F0502020204030204" pitchFamily="34" charset="0"/>
                            <a:cs typeface="Times New Roman" panose="02020603050405020304" pitchFamily="18" charset="0"/>
                          </a:rPr>
                          <m:t>2</m:t>
                        </m:r>
                      </m:e>
                      <m:sup>
                        <m:r>
                          <a:rPr lang="en-US" sz="2000" i="1">
                            <a:effectLst/>
                            <a:latin typeface="Cambria Math" panose="02040503050406030204" pitchFamily="18" charset="0"/>
                            <a:ea typeface="Calibri" panose="020F0502020204030204" pitchFamily="34" charset="0"/>
                            <a:cs typeface="Times New Roman" panose="02020603050405020304" pitchFamily="18" charset="0"/>
                          </a:rPr>
                          <m:t>𝑜</m:t>
                        </m:r>
                      </m:sup>
                    </m:sSup>
                  </m:oMath>
                </a14:m>
                <a:r>
                  <a:rPr lang="en-US" sz="2000" dirty="0">
                    <a:effectLst/>
                    <a:latin typeface="Arial Narrow" panose="020B0606020202030204" pitchFamily="34" charset="0"/>
                    <a:ea typeface="Calibri" panose="020F0502020204030204" pitchFamily="34" charset="0"/>
                    <a:cs typeface="Times New Roman" panose="02020603050405020304" pitchFamily="18" charset="0"/>
                  </a:rPr>
                  <a:t>) carbon is connected to two other carbon atoms, and a tertiary (</a:t>
                </a:r>
                <a14:m>
                  <m:oMath xmlns:m="http://schemas.openxmlformats.org/officeDocument/2006/math">
                    <m:sSup>
                      <m:sSupPr>
                        <m:ctrlPr>
                          <a:rPr lang="en-GB" sz="20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effectLst/>
                            <a:latin typeface="Cambria Math" panose="02040503050406030204" pitchFamily="18" charset="0"/>
                            <a:ea typeface="Calibri" panose="020F0502020204030204" pitchFamily="34" charset="0"/>
                            <a:cs typeface="Times New Roman" panose="02020603050405020304" pitchFamily="18" charset="0"/>
                          </a:rPr>
                          <m:t>3</m:t>
                        </m:r>
                      </m:e>
                      <m:sup>
                        <m:r>
                          <a:rPr lang="en-US" sz="2000" i="1">
                            <a:effectLst/>
                            <a:latin typeface="Cambria Math" panose="02040503050406030204" pitchFamily="18" charset="0"/>
                            <a:ea typeface="Calibri" panose="020F0502020204030204" pitchFamily="34" charset="0"/>
                            <a:cs typeface="Times New Roman" panose="02020603050405020304" pitchFamily="18" charset="0"/>
                          </a:rPr>
                          <m:t>𝑜</m:t>
                        </m:r>
                      </m:sup>
                    </m:sSup>
                  </m:oMath>
                </a14:m>
                <a:r>
                  <a:rPr lang="en-US" sz="2000" dirty="0">
                    <a:effectLst/>
                    <a:latin typeface="Arial Narrow" panose="020B0606020202030204" pitchFamily="34" charset="0"/>
                    <a:ea typeface="Calibri" panose="020F0502020204030204" pitchFamily="34" charset="0"/>
                    <a:cs typeface="Times New Roman" panose="02020603050405020304" pitchFamily="18" charset="0"/>
                  </a:rPr>
                  <a:t>) carbon is connected to three other carbon atoms. We can use this to describe the placement of functional groups in alcohols and haloalkanes.</a:t>
                </a:r>
                <a:endParaRPr lang="en-GB" sz="2000" dirty="0">
                  <a:effectLst/>
                  <a:latin typeface="Arial Narrow" panose="020B0606020202030204" pitchFamily="34" charset="0"/>
                  <a:ea typeface="Calibri" panose="020F0502020204030204" pitchFamily="34" charset="0"/>
                  <a:cs typeface="Times New Roman" panose="02020603050405020304" pitchFamily="18" charset="0"/>
                </a:endParaRPr>
              </a:p>
              <a:p>
                <a:r>
                  <a:rPr lang="en-US" sz="2000" dirty="0">
                    <a:effectLst/>
                    <a:latin typeface="Arial Narrow" panose="020B0606020202030204" pitchFamily="34" charset="0"/>
                    <a:ea typeface="Calibri" panose="020F0502020204030204" pitchFamily="34" charset="0"/>
                    <a:cs typeface="Times New Roman" panose="02020603050405020304" pitchFamily="18" charset="0"/>
                  </a:rPr>
                  <a:t>An </a:t>
                </a:r>
                <a14:m>
                  <m:oMath xmlns:m="http://schemas.openxmlformats.org/officeDocument/2006/math">
                    <m:sSup>
                      <m:sSupPr>
                        <m:ctrlPr>
                          <a:rPr lang="en-GB" sz="20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𝑥</m:t>
                        </m:r>
                      </m:e>
                      <m:sup>
                        <m:r>
                          <a:rPr lang="en-US" sz="2000" i="1">
                            <a:effectLst/>
                            <a:latin typeface="Cambria Math" panose="02040503050406030204" pitchFamily="18" charset="0"/>
                            <a:ea typeface="Calibri" panose="020F0502020204030204" pitchFamily="34" charset="0"/>
                            <a:cs typeface="Times New Roman" panose="02020603050405020304" pitchFamily="18" charset="0"/>
                          </a:rPr>
                          <m:t>0</m:t>
                        </m:r>
                      </m:sup>
                    </m:sSup>
                  </m:oMath>
                </a14:m>
                <a:r>
                  <a:rPr lang="en-US" sz="2000" dirty="0">
                    <a:effectLst/>
                    <a:latin typeface="Arial Narrow" panose="020B0606020202030204" pitchFamily="34" charset="0"/>
                    <a:ea typeface="Calibri" panose="020F0502020204030204" pitchFamily="34" charset="0"/>
                    <a:cs typeface="Times New Roman" panose="02020603050405020304" pitchFamily="18" charset="0"/>
                  </a:rPr>
                  <a:t> alcohol/haloalkane is one where the hydroxyl/halogen is connected to x carbons; this is shown in the table below.</a:t>
                </a:r>
                <a:endParaRPr lang="en-US" sz="1800" dirty="0">
                  <a:effectLst/>
                  <a:latin typeface="Arial Narrow" panose="020B0606020202030204" pitchFamily="34" charset="0"/>
                  <a:ea typeface="Calibri" panose="020F0502020204030204" pitchFamily="34" charset="0"/>
                  <a:cs typeface="Times New Roman" panose="02020603050405020304" pitchFamily="18" charset="0"/>
                </a:endParaRPr>
              </a:p>
              <a:p>
                <a:endParaRPr lang="en-US" sz="1800" dirty="0">
                  <a:latin typeface="Arial Narrow" panose="020B0606020202030204" pitchFamily="34" charset="0"/>
                  <a:ea typeface="Calibri" panose="020F0502020204030204" pitchFamily="34" charset="0"/>
                  <a:cs typeface="Times New Roman" panose="02020603050405020304" pitchFamily="18" charset="0"/>
                </a:endParaRPr>
              </a:p>
              <a:p>
                <a:endParaRPr lang="en-US" sz="1800" dirty="0">
                  <a:effectLst/>
                  <a:latin typeface="Arial Narrow" panose="020B0606020202030204" pitchFamily="34" charset="0"/>
                  <a:ea typeface="Calibri" panose="020F0502020204030204" pitchFamily="34" charset="0"/>
                  <a:cs typeface="Times New Roman" panose="02020603050405020304" pitchFamily="18" charset="0"/>
                </a:endParaRPr>
              </a:p>
              <a:p>
                <a:endParaRPr lang="en-US" sz="1800" dirty="0">
                  <a:latin typeface="Arial Narrow" panose="020B0606020202030204" pitchFamily="34" charset="0"/>
                  <a:ea typeface="Calibri" panose="020F0502020204030204" pitchFamily="34" charset="0"/>
                  <a:cs typeface="Times New Roman" panose="02020603050405020304" pitchFamily="18" charset="0"/>
                </a:endParaRPr>
              </a:p>
              <a:p>
                <a:endParaRPr lang="en-GB" sz="2000" dirty="0">
                  <a:effectLst/>
                  <a:latin typeface="Arial Narrow" panose="020B0606020202030204" pitchFamily="34" charset="0"/>
                  <a:ea typeface="Calibri" panose="020F0502020204030204" pitchFamily="34" charset="0"/>
                  <a:cs typeface="Times New Roman" panose="02020603050405020304" pitchFamily="18" charset="0"/>
                </a:endParaRPr>
              </a:p>
              <a:p>
                <a:endParaRPr lang="en-GB" dirty="0"/>
              </a:p>
            </p:txBody>
          </p:sp>
        </mc:Choice>
        <mc:Fallback xmlns="">
          <p:sp>
            <p:nvSpPr>
              <p:cNvPr id="3" name="Content Placeholder 2">
                <a:extLst>
                  <a:ext uri="{FF2B5EF4-FFF2-40B4-BE49-F238E27FC236}">
                    <a16:creationId xmlns:a16="http://schemas.microsoft.com/office/drawing/2014/main" id="{4A2D88BE-245D-A364-37C7-9A67EB9D76F3}"/>
                  </a:ext>
                </a:extLst>
              </p:cNvPr>
              <p:cNvSpPr>
                <a:spLocks noGrp="1" noRot="1" noChangeAspect="1" noMove="1" noResize="1" noEditPoints="1" noAdjustHandles="1" noChangeArrowheads="1" noChangeShapeType="1" noTextEdit="1"/>
              </p:cNvSpPr>
              <p:nvPr>
                <p:ph idx="1"/>
              </p:nvPr>
            </p:nvSpPr>
            <p:spPr>
              <a:xfrm>
                <a:off x="152400" y="891539"/>
                <a:ext cx="11887200" cy="5795645"/>
              </a:xfrm>
              <a:blipFill>
                <a:blip r:embed="rId2"/>
                <a:stretch>
                  <a:fillRect l="-462" t="-631"/>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33FC3DA5-9597-101A-4575-ED276245D910}"/>
              </a:ext>
            </a:extLst>
          </p:cNvPr>
          <p:cNvPicPr>
            <a:picLocks noChangeAspect="1"/>
          </p:cNvPicPr>
          <p:nvPr/>
        </p:nvPicPr>
        <p:blipFill>
          <a:blip r:embed="rId3"/>
          <a:stretch>
            <a:fillRect/>
          </a:stretch>
        </p:blipFill>
        <p:spPr>
          <a:xfrm>
            <a:off x="683897" y="4214806"/>
            <a:ext cx="1596052" cy="985844"/>
          </a:xfrm>
          <a:prstGeom prst="rect">
            <a:avLst/>
          </a:prstGeom>
        </p:spPr>
      </p:pic>
      <p:pic>
        <p:nvPicPr>
          <p:cNvPr id="5" name="Picture 4">
            <a:extLst>
              <a:ext uri="{FF2B5EF4-FFF2-40B4-BE49-F238E27FC236}">
                <a16:creationId xmlns:a16="http://schemas.microsoft.com/office/drawing/2014/main" id="{60D5CBD6-3354-4760-D383-3FB8FFB9442B}"/>
              </a:ext>
            </a:extLst>
          </p:cNvPr>
          <p:cNvPicPr>
            <a:picLocks noChangeAspect="1"/>
          </p:cNvPicPr>
          <p:nvPr/>
        </p:nvPicPr>
        <p:blipFill>
          <a:blip r:embed="rId4"/>
          <a:stretch>
            <a:fillRect/>
          </a:stretch>
        </p:blipFill>
        <p:spPr>
          <a:xfrm>
            <a:off x="4660900" y="4214806"/>
            <a:ext cx="1826236" cy="985844"/>
          </a:xfrm>
          <a:prstGeom prst="rect">
            <a:avLst/>
          </a:prstGeom>
        </p:spPr>
      </p:pic>
      <p:pic>
        <p:nvPicPr>
          <p:cNvPr id="6" name="Picture 5">
            <a:extLst>
              <a:ext uri="{FF2B5EF4-FFF2-40B4-BE49-F238E27FC236}">
                <a16:creationId xmlns:a16="http://schemas.microsoft.com/office/drawing/2014/main" id="{ABF26686-B258-3AB0-AF3E-681552B748E5}"/>
              </a:ext>
            </a:extLst>
          </p:cNvPr>
          <p:cNvPicPr>
            <a:picLocks noChangeAspect="1"/>
          </p:cNvPicPr>
          <p:nvPr/>
        </p:nvPicPr>
        <p:blipFill>
          <a:blip r:embed="rId5"/>
          <a:stretch>
            <a:fillRect/>
          </a:stretch>
        </p:blipFill>
        <p:spPr>
          <a:xfrm>
            <a:off x="9244965" y="4181151"/>
            <a:ext cx="1304925" cy="1083070"/>
          </a:xfrm>
          <a:prstGeom prst="rect">
            <a:avLst/>
          </a:prstGeom>
        </p:spPr>
      </p:pic>
      <p:pic>
        <p:nvPicPr>
          <p:cNvPr id="7" name="Picture 6">
            <a:extLst>
              <a:ext uri="{FF2B5EF4-FFF2-40B4-BE49-F238E27FC236}">
                <a16:creationId xmlns:a16="http://schemas.microsoft.com/office/drawing/2014/main" id="{225BC789-1021-747F-3E8B-E025B11BE9CE}"/>
              </a:ext>
            </a:extLst>
          </p:cNvPr>
          <p:cNvPicPr>
            <a:picLocks noChangeAspect="1"/>
          </p:cNvPicPr>
          <p:nvPr/>
        </p:nvPicPr>
        <p:blipFill>
          <a:blip r:embed="rId6"/>
          <a:stretch>
            <a:fillRect/>
          </a:stretch>
        </p:blipFill>
        <p:spPr>
          <a:xfrm>
            <a:off x="683896" y="5674744"/>
            <a:ext cx="1542931" cy="1012440"/>
          </a:xfrm>
          <a:prstGeom prst="rect">
            <a:avLst/>
          </a:prstGeom>
        </p:spPr>
      </p:pic>
      <p:pic>
        <p:nvPicPr>
          <p:cNvPr id="8" name="Picture 7">
            <a:extLst>
              <a:ext uri="{FF2B5EF4-FFF2-40B4-BE49-F238E27FC236}">
                <a16:creationId xmlns:a16="http://schemas.microsoft.com/office/drawing/2014/main" id="{5DAEA683-0BEE-FFBD-6823-0EABEF54CDDF}"/>
              </a:ext>
            </a:extLst>
          </p:cNvPr>
          <p:cNvPicPr>
            <a:picLocks noChangeAspect="1"/>
          </p:cNvPicPr>
          <p:nvPr/>
        </p:nvPicPr>
        <p:blipFill>
          <a:blip r:embed="rId7"/>
          <a:stretch>
            <a:fillRect/>
          </a:stretch>
        </p:blipFill>
        <p:spPr>
          <a:xfrm>
            <a:off x="4710747" y="5931533"/>
            <a:ext cx="1542931" cy="833449"/>
          </a:xfrm>
          <a:prstGeom prst="rect">
            <a:avLst/>
          </a:prstGeom>
        </p:spPr>
      </p:pic>
      <p:graphicFrame>
        <p:nvGraphicFramePr>
          <p:cNvPr id="9" name="Table 8">
            <a:extLst>
              <a:ext uri="{FF2B5EF4-FFF2-40B4-BE49-F238E27FC236}">
                <a16:creationId xmlns:a16="http://schemas.microsoft.com/office/drawing/2014/main" id="{4DA54D74-2887-24FD-551D-0CD6D6A2A814}"/>
              </a:ext>
            </a:extLst>
          </p:cNvPr>
          <p:cNvGraphicFramePr>
            <a:graphicFrameLocks noGrp="1"/>
          </p:cNvGraphicFramePr>
          <p:nvPr>
            <p:extLst>
              <p:ext uri="{D42A27DB-BD31-4B8C-83A1-F6EECF244321}">
                <p14:modId xmlns:p14="http://schemas.microsoft.com/office/powerpoint/2010/main" val="1858997181"/>
              </p:ext>
            </p:extLst>
          </p:nvPr>
        </p:nvGraphicFramePr>
        <p:xfrm>
          <a:off x="176530" y="3789361"/>
          <a:ext cx="11863071" cy="2926080"/>
        </p:xfrm>
        <a:graphic>
          <a:graphicData uri="http://schemas.openxmlformats.org/drawingml/2006/table">
            <a:tbl>
              <a:tblPr firstRow="1" bandRow="1">
                <a:tableStyleId>{5C22544A-7EE6-4342-B048-85BDC9FD1C3A}</a:tableStyleId>
              </a:tblPr>
              <a:tblGrid>
                <a:gridCol w="3954357">
                  <a:extLst>
                    <a:ext uri="{9D8B030D-6E8A-4147-A177-3AD203B41FA5}">
                      <a16:colId xmlns:a16="http://schemas.microsoft.com/office/drawing/2014/main" val="483955616"/>
                    </a:ext>
                  </a:extLst>
                </a:gridCol>
                <a:gridCol w="3954357">
                  <a:extLst>
                    <a:ext uri="{9D8B030D-6E8A-4147-A177-3AD203B41FA5}">
                      <a16:colId xmlns:a16="http://schemas.microsoft.com/office/drawing/2014/main" val="4127220933"/>
                    </a:ext>
                  </a:extLst>
                </a:gridCol>
                <a:gridCol w="3954357">
                  <a:extLst>
                    <a:ext uri="{9D8B030D-6E8A-4147-A177-3AD203B41FA5}">
                      <a16:colId xmlns:a16="http://schemas.microsoft.com/office/drawing/2014/main" val="3919006274"/>
                    </a:ext>
                  </a:extLst>
                </a:gridCol>
              </a:tblGrid>
              <a:tr h="370840">
                <a:tc>
                  <a:txBody>
                    <a:bodyPr/>
                    <a:lstStyle/>
                    <a:p>
                      <a:r>
                        <a:rPr lang="en-US" sz="18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Ethanol is a primary alcohol</a:t>
                      </a:r>
                    </a:p>
                    <a:p>
                      <a:endParaRPr lang="en-US" sz="18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p>
                      <a:endParaRPr lang="en-US" sz="18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p>
                      <a:endParaRPr lang="en-US" sz="18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p>
                      <a:endParaRPr lang="en-GB" b="1" dirty="0">
                        <a:solidFill>
                          <a:schemeClr val="tx1"/>
                        </a:solidFill>
                      </a:endParaRPr>
                    </a:p>
                  </a:txBody>
                  <a:tcPr>
                    <a:noFill/>
                  </a:tcPr>
                </a:tc>
                <a:tc>
                  <a:txBody>
                    <a:bodyPr/>
                    <a:lstStyle/>
                    <a:p>
                      <a:r>
                        <a:rPr lang="en-US" sz="18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Propan-2-ol is a secondary alcohol</a:t>
                      </a:r>
                      <a:endParaRPr lang="en-GB" b="1" dirty="0">
                        <a:solidFill>
                          <a:schemeClr val="tx1"/>
                        </a:solidFill>
                      </a:endParaRPr>
                    </a:p>
                  </a:txBody>
                  <a:tcPr>
                    <a:noFill/>
                  </a:tcPr>
                </a:tc>
                <a:tc>
                  <a:txBody>
                    <a:bodyPr/>
                    <a:lstStyle/>
                    <a:p>
                      <a:r>
                        <a:rPr lang="en-US" sz="18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2-methylpropan-2-ol is a tertiary alcohol</a:t>
                      </a:r>
                      <a:endParaRPr lang="en-GB" b="1" dirty="0">
                        <a:solidFill>
                          <a:schemeClr val="tx1"/>
                        </a:solidFill>
                      </a:endParaRPr>
                    </a:p>
                  </a:txBody>
                  <a:tcPr>
                    <a:noFill/>
                  </a:tcPr>
                </a:tc>
                <a:extLst>
                  <a:ext uri="{0D108BD9-81ED-4DB2-BD59-A6C34878D82A}">
                    <a16:rowId xmlns:a16="http://schemas.microsoft.com/office/drawing/2014/main" val="2257805563"/>
                  </a:ext>
                </a:extLst>
              </a:tr>
              <a:tr h="370840">
                <a:tc>
                  <a:txBody>
                    <a:bodyPr/>
                    <a:lstStyle/>
                    <a:p>
                      <a:r>
                        <a:rPr lang="en-US" sz="1800" b="1" kern="1200" dirty="0">
                          <a:solidFill>
                            <a:schemeClr val="dk1"/>
                          </a:solidFill>
                          <a:effectLst/>
                          <a:latin typeface="+mn-lt"/>
                          <a:ea typeface="+mn-ea"/>
                          <a:cs typeface="+mn-cs"/>
                        </a:rPr>
                        <a:t>Chloroethane is a primary haloalkane</a:t>
                      </a:r>
                    </a:p>
                    <a:p>
                      <a:endParaRPr lang="en-US" sz="1800" b="1" kern="1200" dirty="0">
                        <a:solidFill>
                          <a:schemeClr val="dk1"/>
                        </a:solidFill>
                        <a:effectLst/>
                        <a:latin typeface="+mn-lt"/>
                        <a:ea typeface="+mn-ea"/>
                        <a:cs typeface="+mn-cs"/>
                      </a:endParaRPr>
                    </a:p>
                    <a:p>
                      <a:endParaRPr lang="en-US" sz="1800" b="1" kern="1200" dirty="0">
                        <a:solidFill>
                          <a:schemeClr val="dk1"/>
                        </a:solidFill>
                        <a:effectLst/>
                        <a:latin typeface="+mn-lt"/>
                        <a:ea typeface="+mn-ea"/>
                        <a:cs typeface="+mn-cs"/>
                      </a:endParaRPr>
                    </a:p>
                    <a:p>
                      <a:endParaRPr lang="en-US" sz="1800" b="1" kern="1200" dirty="0">
                        <a:solidFill>
                          <a:schemeClr val="dk1"/>
                        </a:solidFill>
                        <a:effectLst/>
                        <a:latin typeface="+mn-lt"/>
                        <a:ea typeface="+mn-ea"/>
                        <a:cs typeface="+mn-cs"/>
                      </a:endParaRPr>
                    </a:p>
                    <a:p>
                      <a:endParaRPr lang="en-GB" b="1" dirty="0"/>
                    </a:p>
                  </a:txBody>
                  <a:tcPr>
                    <a:noFill/>
                  </a:tcPr>
                </a:tc>
                <a:tc>
                  <a:txBody>
                    <a:bodyPr/>
                    <a:lstStyle/>
                    <a:p>
                      <a:r>
                        <a:rPr lang="en-US" sz="1800" b="1" kern="1200" dirty="0">
                          <a:solidFill>
                            <a:schemeClr val="dk1"/>
                          </a:solidFill>
                          <a:effectLst/>
                          <a:latin typeface="+mn-lt"/>
                          <a:ea typeface="+mn-ea"/>
                          <a:cs typeface="+mn-cs"/>
                        </a:rPr>
                        <a:t>2-chloropropane is a secondary haloalkane</a:t>
                      </a:r>
                      <a:endParaRPr lang="en-GB" b="1" dirty="0"/>
                    </a:p>
                  </a:txBody>
                  <a:tcPr>
                    <a:noFill/>
                  </a:tcPr>
                </a:tc>
                <a:tc>
                  <a:txBody>
                    <a:bodyPr/>
                    <a:lstStyle/>
                    <a:p>
                      <a:r>
                        <a:rPr lang="en-US" sz="1800" b="1" kern="1200" dirty="0">
                          <a:solidFill>
                            <a:schemeClr val="dk1"/>
                          </a:solidFill>
                          <a:effectLst/>
                          <a:latin typeface="+mn-lt"/>
                          <a:ea typeface="+mn-ea"/>
                          <a:cs typeface="+mn-cs"/>
                        </a:rPr>
                        <a:t>2-chloro-2-methylpropanane is a tertiary haloalkane</a:t>
                      </a:r>
                      <a:endParaRPr lang="en-GB" b="1" dirty="0"/>
                    </a:p>
                  </a:txBody>
                  <a:tcPr>
                    <a:noFill/>
                  </a:tcPr>
                </a:tc>
                <a:extLst>
                  <a:ext uri="{0D108BD9-81ED-4DB2-BD59-A6C34878D82A}">
                    <a16:rowId xmlns:a16="http://schemas.microsoft.com/office/drawing/2014/main" val="397460796"/>
                  </a:ext>
                </a:extLst>
              </a:tr>
            </a:tbl>
          </a:graphicData>
        </a:graphic>
      </p:graphicFrame>
      <p:pic>
        <p:nvPicPr>
          <p:cNvPr id="10" name="Picture 9">
            <a:extLst>
              <a:ext uri="{FF2B5EF4-FFF2-40B4-BE49-F238E27FC236}">
                <a16:creationId xmlns:a16="http://schemas.microsoft.com/office/drawing/2014/main" id="{7E9B5371-F1AA-99E3-D4AE-7E6E7602B066}"/>
              </a:ext>
            </a:extLst>
          </p:cNvPr>
          <p:cNvPicPr>
            <a:picLocks noChangeAspect="1"/>
          </p:cNvPicPr>
          <p:nvPr/>
        </p:nvPicPr>
        <p:blipFill>
          <a:blip r:embed="rId8"/>
          <a:stretch>
            <a:fillRect/>
          </a:stretch>
        </p:blipFill>
        <p:spPr>
          <a:xfrm>
            <a:off x="10134600" y="5656010"/>
            <a:ext cx="1373503" cy="1053019"/>
          </a:xfrm>
          <a:prstGeom prst="rect">
            <a:avLst/>
          </a:prstGeom>
        </p:spPr>
      </p:pic>
    </p:spTree>
    <p:extLst>
      <p:ext uri="{BB962C8B-B14F-4D97-AF65-F5344CB8AC3E}">
        <p14:creationId xmlns:p14="http://schemas.microsoft.com/office/powerpoint/2010/main" val="2072187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7E0CF4-BD51-F3CC-05C4-839C47D429BB}"/>
              </a:ext>
            </a:extLst>
          </p:cNvPr>
          <p:cNvSpPr>
            <a:spLocks noGrp="1"/>
          </p:cNvSpPr>
          <p:nvPr>
            <p:ph type="title"/>
          </p:nvPr>
        </p:nvSpPr>
        <p:spPr>
          <a:xfrm>
            <a:off x="175260" y="170815"/>
            <a:ext cx="10515600" cy="720725"/>
          </a:xfrm>
        </p:spPr>
        <p:txBody>
          <a:bodyPr/>
          <a:lstStyle/>
          <a:p>
            <a:r>
              <a:rPr lang="en-US" b="1" dirty="0"/>
              <a:t>Addition Reactions</a:t>
            </a:r>
            <a:endParaRPr lang="en-GB" b="1" dirty="0"/>
          </a:p>
        </p:txBody>
      </p:sp>
      <p:sp>
        <p:nvSpPr>
          <p:cNvPr id="5" name="Content Placeholder 4">
            <a:extLst>
              <a:ext uri="{FF2B5EF4-FFF2-40B4-BE49-F238E27FC236}">
                <a16:creationId xmlns:a16="http://schemas.microsoft.com/office/drawing/2014/main" id="{003E04BE-BF54-0D85-98F7-B7C85162DEC4}"/>
              </a:ext>
            </a:extLst>
          </p:cNvPr>
          <p:cNvSpPr>
            <a:spLocks noGrp="1"/>
          </p:cNvSpPr>
          <p:nvPr>
            <p:ph sz="half" idx="1"/>
          </p:nvPr>
        </p:nvSpPr>
        <p:spPr>
          <a:xfrm>
            <a:off x="175260" y="812886"/>
            <a:ext cx="11841480" cy="914400"/>
          </a:xfrm>
        </p:spPr>
        <p:txBody>
          <a:bodyPr>
            <a:normAutofit fontScale="92500" lnSpcReduction="20000"/>
          </a:bodyPr>
          <a:lstStyle/>
          <a:p>
            <a:pPr>
              <a:lnSpc>
                <a:spcPct val="110000"/>
              </a:lnSpc>
              <a:spcBef>
                <a:spcPts val="600"/>
              </a:spcBef>
              <a:spcAft>
                <a:spcPts val="600"/>
              </a:spcAft>
            </a:pPr>
            <a:r>
              <a:rPr lang="en-US" b="1" i="0" u="none" strike="noStrike" baseline="0" dirty="0">
                <a:solidFill>
                  <a:srgbClr val="005BAB"/>
                </a:solidFill>
                <a:latin typeface="Arial Narrow" panose="020B0606020202030204" pitchFamily="34" charset="0"/>
              </a:rPr>
              <a:t>Addition </a:t>
            </a:r>
            <a:r>
              <a:rPr lang="en-US" b="0" i="0" u="none" strike="noStrike" baseline="0" dirty="0">
                <a:solidFill>
                  <a:srgbClr val="231F20"/>
                </a:solidFill>
                <a:latin typeface="Arial Narrow" panose="020B0606020202030204" pitchFamily="34" charset="0"/>
              </a:rPr>
              <a:t>reactions are organic reactions that occur when atoms are added across a double or triple bond </a:t>
            </a:r>
            <a:r>
              <a:rPr lang="en-US" dirty="0">
                <a:solidFill>
                  <a:srgbClr val="231F20"/>
                </a:solidFill>
                <a:latin typeface="Arial Narrow" panose="020B0606020202030204" pitchFamily="34" charset="0"/>
              </a:rPr>
              <a:t>of</a:t>
            </a:r>
            <a:r>
              <a:rPr lang="en-US" b="0" i="0" u="none" strike="noStrike" baseline="0" dirty="0">
                <a:solidFill>
                  <a:srgbClr val="231F20"/>
                </a:solidFill>
                <a:latin typeface="Arial Narrow" panose="020B0606020202030204" pitchFamily="34" charset="0"/>
              </a:rPr>
              <a:t> an unsaturated </a:t>
            </a:r>
            <a:r>
              <a:rPr lang="en-AU" b="0" i="0" u="none" strike="noStrike" baseline="0" dirty="0">
                <a:solidFill>
                  <a:srgbClr val="231F20"/>
                </a:solidFill>
                <a:latin typeface="Arial Narrow" panose="020B0606020202030204" pitchFamily="34" charset="0"/>
              </a:rPr>
              <a:t>hydrocarbon.</a:t>
            </a:r>
          </a:p>
          <a:p>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98AE810-B3DF-3428-860A-27E3E5B44CB1}"/>
                  </a:ext>
                </a:extLst>
              </p:cNvPr>
              <p:cNvSpPr>
                <a:spLocks noGrp="1"/>
              </p:cNvSpPr>
              <p:nvPr>
                <p:ph sz="half" idx="2"/>
              </p:nvPr>
            </p:nvSpPr>
            <p:spPr>
              <a:xfrm>
                <a:off x="175260" y="1727286"/>
                <a:ext cx="11841480" cy="4881244"/>
              </a:xfrm>
            </p:spPr>
            <p:txBody>
              <a:bodyPr>
                <a:normAutofit fontScale="92500" lnSpcReduction="20000"/>
              </a:bodyPr>
              <a:lstStyle/>
              <a:p>
                <a:pPr algn="l">
                  <a:lnSpc>
                    <a:spcPct val="110000"/>
                  </a:lnSpc>
                  <a:spcBef>
                    <a:spcPts val="600"/>
                  </a:spcBef>
                  <a:spcAft>
                    <a:spcPts val="600"/>
                  </a:spcAft>
                </a:pPr>
                <a:r>
                  <a:rPr lang="en-US" b="1" i="0" u="none" strike="noStrike" baseline="0" dirty="0">
                    <a:solidFill>
                      <a:srgbClr val="005BAB"/>
                    </a:solidFill>
                    <a:latin typeface="Arial Narrow" panose="020B0606020202030204" pitchFamily="34" charset="0"/>
                  </a:rPr>
                  <a:t>Hydrogenation </a:t>
                </a:r>
                <a:r>
                  <a:rPr lang="en-US" b="0" i="0" u="none" strike="noStrike" baseline="0" dirty="0">
                    <a:solidFill>
                      <a:srgbClr val="231F20"/>
                    </a:solidFill>
                    <a:latin typeface="Arial Narrow" panose="020B0606020202030204" pitchFamily="34" charset="0"/>
                  </a:rPr>
                  <a:t>is the addition of hydrogen gas (</a:t>
                </a:r>
                <a14:m>
                  <m:oMath xmlns:m="http://schemas.openxmlformats.org/officeDocument/2006/math">
                    <m:sSub>
                      <m:sSubPr>
                        <m:ctrlPr>
                          <a:rPr lang="en-US" b="0" i="1" u="none" strike="noStrike" baseline="0" smtClean="0">
                            <a:solidFill>
                              <a:srgbClr val="231F20"/>
                            </a:solidFill>
                            <a:latin typeface="Cambria Math" panose="02040503050406030204" pitchFamily="18" charset="0"/>
                          </a:rPr>
                        </m:ctrlPr>
                      </m:sSubPr>
                      <m:e>
                        <m:r>
                          <a:rPr lang="en-US" b="0" i="1" u="none" strike="noStrike" baseline="0" smtClean="0">
                            <a:solidFill>
                              <a:srgbClr val="231F20"/>
                            </a:solidFill>
                            <a:latin typeface="Cambria Math" panose="02040503050406030204" pitchFamily="18" charset="0"/>
                          </a:rPr>
                          <m:t>𝐻</m:t>
                        </m:r>
                      </m:e>
                      <m:sub>
                        <m:r>
                          <a:rPr lang="en-US" b="0" i="1" u="none" strike="noStrike" baseline="0" smtClean="0">
                            <a:solidFill>
                              <a:srgbClr val="231F20"/>
                            </a:solidFill>
                            <a:latin typeface="Cambria Math" panose="02040503050406030204" pitchFamily="18" charset="0"/>
                          </a:rPr>
                          <m:t>2</m:t>
                        </m:r>
                      </m:sub>
                    </m:sSub>
                  </m:oMath>
                </a14:m>
                <a:r>
                  <a:rPr lang="en-US" b="0" i="0" u="none" strike="noStrike" baseline="0" dirty="0">
                    <a:solidFill>
                      <a:srgbClr val="231F20"/>
                    </a:solidFill>
                    <a:latin typeface="Arial Narrow" panose="020B0606020202030204" pitchFamily="34" charset="0"/>
                  </a:rPr>
                  <a:t>) across a double or triple bond. </a:t>
                </a:r>
                <a:r>
                  <a:rPr lang="en-US" dirty="0">
                    <a:solidFill>
                      <a:srgbClr val="231F20"/>
                    </a:solidFill>
                    <a:latin typeface="Arial Narrow" panose="020B0606020202030204" pitchFamily="34" charset="0"/>
                  </a:rPr>
                  <a:t>A</a:t>
                </a:r>
                <a:r>
                  <a:rPr lang="en-US" b="0" i="0" u="none" strike="noStrike" baseline="0" dirty="0">
                    <a:solidFill>
                      <a:srgbClr val="231F20"/>
                    </a:solidFill>
                    <a:latin typeface="Arial Narrow" panose="020B0606020202030204" pitchFamily="34" charset="0"/>
                  </a:rPr>
                  <a:t> metal catalyst (such as Pt, Pd, Ni, Rh) is required for this reaction</a:t>
                </a:r>
                <a:r>
                  <a:rPr lang="en-US" b="0" i="0" u="none" strike="noStrike" dirty="0">
                    <a:solidFill>
                      <a:srgbClr val="231F20"/>
                    </a:solidFill>
                    <a:latin typeface="Arial Narrow" panose="020B0606020202030204" pitchFamily="34" charset="0"/>
                  </a:rPr>
                  <a:t> and </a:t>
                </a:r>
                <a:r>
                  <a:rPr lang="en-US" b="0" i="0" u="none" strike="noStrike" dirty="0" err="1">
                    <a:solidFill>
                      <a:srgbClr val="231F20"/>
                    </a:solidFill>
                    <a:latin typeface="Arial Narrow" panose="020B0606020202030204" pitchFamily="34" charset="0"/>
                  </a:rPr>
                  <a:t>summarised</a:t>
                </a:r>
                <a:r>
                  <a:rPr lang="en-US" b="0" i="0" u="none" strike="noStrike" dirty="0">
                    <a:solidFill>
                      <a:srgbClr val="231F20"/>
                    </a:solidFill>
                    <a:latin typeface="Arial Narrow" panose="020B0606020202030204" pitchFamily="34" charset="0"/>
                  </a:rPr>
                  <a:t> as</a:t>
                </a:r>
                <a:endParaRPr lang="en-US" b="0" i="0" u="none" strike="noStrike" baseline="0" dirty="0">
                  <a:solidFill>
                    <a:srgbClr val="231F20"/>
                  </a:solidFill>
                  <a:latin typeface="Arial Narrow" panose="020B0606020202030204" pitchFamily="34" charset="0"/>
                </a:endParaRPr>
              </a:p>
              <a:p>
                <a:pPr algn="l">
                  <a:lnSpc>
                    <a:spcPct val="110000"/>
                  </a:lnSpc>
                  <a:spcBef>
                    <a:spcPts val="600"/>
                  </a:spcBef>
                  <a:spcAft>
                    <a:spcPts val="600"/>
                  </a:spcAft>
                </a:pPr>
                <a:r>
                  <a:rPr lang="en-AU" b="1"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rPr>
                  <a:t>Alkene + Hydrogen gas (</a:t>
                </a:r>
                <a14:m>
                  <m:oMath xmlns:m="http://schemas.openxmlformats.org/officeDocument/2006/math">
                    <m:sSub>
                      <m:sSubPr>
                        <m:ctrlPr>
                          <a:rPr lang="en-GB" b="1" i="1">
                            <a:solidFill>
                              <a:srgbClr val="FF0000"/>
                            </a:solidFill>
                            <a:effectLst/>
                            <a:latin typeface="Cambria Math" panose="02040503050406030204" pitchFamily="18" charset="0"/>
                          </a:rPr>
                        </m:ctrlPr>
                      </m:sSubPr>
                      <m:e>
                        <m:r>
                          <a:rPr lang="en-AU"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𝑯</m:t>
                        </m:r>
                      </m:e>
                      <m:sub>
                        <m:r>
                          <a:rPr lang="en-AU"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𝟐</m:t>
                        </m:r>
                      </m:sub>
                    </m:sSub>
                  </m:oMath>
                </a14:m>
                <a:r>
                  <a:rPr lang="en-AU" b="1" dirty="0">
                    <a:solidFill>
                      <a:srgbClr val="FF0000"/>
                    </a:solidFill>
                    <a:effectLst/>
                    <a:latin typeface="Arial Narrow" panose="020B0606020202030204" pitchFamily="34" charset="0"/>
                    <a:ea typeface="Times New Roman" panose="02020603050405020304" pitchFamily="18" charset="0"/>
                    <a:cs typeface="Times New Roman" panose="02020603050405020304" pitchFamily="18" charset="0"/>
                  </a:rPr>
                  <a:t>)(g) </a:t>
                </a:r>
                <a:r>
                  <a:rPr lang="en-AU" b="1"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rPr>
                  <a:t> </a:t>
                </a:r>
                <a14:m>
                  <m:oMath xmlns:m="http://schemas.openxmlformats.org/officeDocument/2006/math">
                    <m:box>
                      <m:boxPr>
                        <m:ctrlPr>
                          <a:rPr lang="en-GB" b="1" i="1">
                            <a:solidFill>
                              <a:srgbClr val="FF0000"/>
                            </a:solidFill>
                            <a:effectLst/>
                            <a:latin typeface="Cambria Math" panose="02040503050406030204" pitchFamily="18" charset="0"/>
                          </a:rPr>
                        </m:ctrlPr>
                      </m:boxPr>
                      <m:e>
                        <m:groupChr>
                          <m:groupChrPr>
                            <m:chr m:val="→"/>
                            <m:vertJc m:val="bot"/>
                            <m:ctrlPr>
                              <a:rPr lang="en-GB" b="1" i="1">
                                <a:solidFill>
                                  <a:srgbClr val="FF0000"/>
                                </a:solidFill>
                                <a:effectLst/>
                                <a:latin typeface="Cambria Math" panose="02040503050406030204" pitchFamily="18" charset="0"/>
                              </a:rPr>
                            </m:ctrlPr>
                          </m:groupChrPr>
                          <m:e>
                            <m:r>
                              <a:rPr lang="en-AU"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𝒎𝒆𝒕𝒂𝒍</m:t>
                            </m:r>
                            <m:r>
                              <a:rPr lang="en-AU"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AU"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𝒄𝒂𝒕𝒂𝒍𝒚𝒔𝒕</m:t>
                            </m:r>
                            <m:r>
                              <a:rPr lang="en-AU"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AU"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𝒔𝒖𝒄𝒉</m:t>
                            </m:r>
                            <m:r>
                              <a:rPr lang="en-AU"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AU"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𝒂𝒔</m:t>
                            </m:r>
                            <m:r>
                              <a:rPr lang="en-AU"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AU"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𝑷𝒕</m:t>
                            </m:r>
                          </m:e>
                        </m:groupChr>
                      </m:e>
                    </m:box>
                  </m:oMath>
                </a14:m>
                <a:r>
                  <a:rPr lang="en-AU" b="1"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rPr>
                  <a:t>  Alkane</a:t>
                </a:r>
                <a:endParaRPr lang="en-US" b="1" i="0" u="none" strike="noStrike" baseline="0" dirty="0">
                  <a:solidFill>
                    <a:srgbClr val="FF0000"/>
                  </a:solidFill>
                  <a:latin typeface="Arial Narrow" panose="020B0606020202030204" pitchFamily="34" charset="0"/>
                </a:endParaRPr>
              </a:p>
              <a:p>
                <a:pPr algn="l">
                  <a:lnSpc>
                    <a:spcPct val="110000"/>
                  </a:lnSpc>
                  <a:spcBef>
                    <a:spcPts val="600"/>
                  </a:spcBef>
                  <a:spcAft>
                    <a:spcPts val="600"/>
                  </a:spcAft>
                </a:pPr>
                <a:r>
                  <a:rPr lang="en-US" b="0" i="0" u="none" strike="noStrike" baseline="0" dirty="0">
                    <a:solidFill>
                      <a:srgbClr val="231F20"/>
                    </a:solidFill>
                    <a:latin typeface="Arial Narrow" panose="020B0606020202030204" pitchFamily="34" charset="0"/>
                  </a:rPr>
                  <a:t>This reaction occurs at room temperature</a:t>
                </a:r>
              </a:p>
              <a:p>
                <a:pPr marL="0" indent="0">
                  <a:lnSpc>
                    <a:spcPct val="110000"/>
                  </a:lnSpc>
                  <a:spcBef>
                    <a:spcPts val="600"/>
                  </a:spcBef>
                  <a:spcAft>
                    <a:spcPts val="600"/>
                  </a:spcAft>
                  <a:buNone/>
                </a:pPr>
                <a:endParaRPr lang="en-GB" dirty="0"/>
              </a:p>
              <a:p>
                <a:pPr marL="0" indent="0">
                  <a:lnSpc>
                    <a:spcPct val="110000"/>
                  </a:lnSpc>
                  <a:spcBef>
                    <a:spcPts val="600"/>
                  </a:spcBef>
                  <a:spcAft>
                    <a:spcPts val="600"/>
                  </a:spcAft>
                  <a:buNone/>
                </a:pPr>
                <a:endParaRPr lang="en-GB" dirty="0"/>
              </a:p>
              <a:p>
                <a:pPr>
                  <a:lnSpc>
                    <a:spcPct val="110000"/>
                  </a:lnSpc>
                  <a:spcBef>
                    <a:spcPts val="600"/>
                  </a:spcBef>
                  <a:spcAft>
                    <a:spcPts val="600"/>
                  </a:spcAft>
                </a:pPr>
                <a:r>
                  <a:rPr lang="en-US" b="1" i="0" u="none" strike="noStrike" baseline="0" dirty="0">
                    <a:solidFill>
                      <a:srgbClr val="005BAB"/>
                    </a:solidFill>
                    <a:latin typeface="Arial Narrow" panose="020B0606020202030204" pitchFamily="34" charset="0"/>
                  </a:rPr>
                  <a:t>Halogenation (Bromination and Chlorination) </a:t>
                </a:r>
                <a:r>
                  <a:rPr lang="en-US" b="0" i="0" u="none" strike="noStrike" baseline="0" dirty="0">
                    <a:solidFill>
                      <a:srgbClr val="231F20"/>
                    </a:solidFill>
                    <a:latin typeface="Arial Narrow" panose="020B0606020202030204" pitchFamily="34" charset="0"/>
                  </a:rPr>
                  <a:t>is the addition of a halogen (</a:t>
                </a:r>
                <a14:m>
                  <m:oMath xmlns:m="http://schemas.openxmlformats.org/officeDocument/2006/math">
                    <m:sSub>
                      <m:sSubPr>
                        <m:ctrlPr>
                          <a:rPr lang="en-US" b="0" i="1" u="none" strike="noStrike" baseline="0" smtClean="0">
                            <a:solidFill>
                              <a:srgbClr val="231F20"/>
                            </a:solidFill>
                            <a:latin typeface="Cambria Math" panose="02040503050406030204" pitchFamily="18" charset="0"/>
                          </a:rPr>
                        </m:ctrlPr>
                      </m:sSubPr>
                      <m:e>
                        <m:r>
                          <a:rPr lang="en-US" b="0" i="1" u="none" strike="noStrike" baseline="0" smtClean="0">
                            <a:solidFill>
                              <a:srgbClr val="231F20"/>
                            </a:solidFill>
                            <a:latin typeface="Cambria Math" panose="02040503050406030204" pitchFamily="18" charset="0"/>
                          </a:rPr>
                          <m:t>𝐵𝑟</m:t>
                        </m:r>
                      </m:e>
                      <m:sub>
                        <m:r>
                          <a:rPr lang="en-US" b="0" i="1" u="none" strike="noStrike" baseline="0" smtClean="0">
                            <a:solidFill>
                              <a:srgbClr val="231F20"/>
                            </a:solidFill>
                            <a:latin typeface="Cambria Math" panose="02040503050406030204" pitchFamily="18" charset="0"/>
                          </a:rPr>
                          <m:t>2</m:t>
                        </m:r>
                      </m:sub>
                    </m:sSub>
                  </m:oMath>
                </a14:m>
                <a:r>
                  <a:rPr lang="en-US" b="0" i="0" u="none" strike="noStrike" baseline="0" dirty="0">
                    <a:solidFill>
                      <a:srgbClr val="231F20"/>
                    </a:solidFill>
                    <a:latin typeface="Arial Narrow" panose="020B0606020202030204" pitchFamily="34" charset="0"/>
                  </a:rPr>
                  <a:t> or </a:t>
                </a:r>
                <a14:m>
                  <m:oMath xmlns:m="http://schemas.openxmlformats.org/officeDocument/2006/math">
                    <m:sSub>
                      <m:sSubPr>
                        <m:ctrlPr>
                          <a:rPr lang="en-US" i="1">
                            <a:solidFill>
                              <a:srgbClr val="231F20"/>
                            </a:solidFill>
                            <a:latin typeface="Cambria Math" panose="02040503050406030204" pitchFamily="18" charset="0"/>
                          </a:rPr>
                        </m:ctrlPr>
                      </m:sSubPr>
                      <m:e>
                        <m:r>
                          <a:rPr lang="en-US" b="0" i="1" smtClean="0">
                            <a:solidFill>
                              <a:srgbClr val="231F20"/>
                            </a:solidFill>
                            <a:latin typeface="Cambria Math" panose="02040503050406030204" pitchFamily="18" charset="0"/>
                          </a:rPr>
                          <m:t>𝐶𝑙</m:t>
                        </m:r>
                      </m:e>
                      <m:sub>
                        <m:r>
                          <a:rPr lang="en-US" i="1">
                            <a:solidFill>
                              <a:srgbClr val="231F20"/>
                            </a:solidFill>
                            <a:latin typeface="Cambria Math" panose="02040503050406030204" pitchFamily="18" charset="0"/>
                          </a:rPr>
                          <m:t>2</m:t>
                        </m:r>
                      </m:sub>
                    </m:sSub>
                  </m:oMath>
                </a14:m>
                <a:r>
                  <a:rPr lang="en-US" b="0" i="0" u="none" strike="noStrike" baseline="0" dirty="0">
                    <a:solidFill>
                      <a:srgbClr val="231F20"/>
                    </a:solidFill>
                    <a:latin typeface="Arial Narrow" panose="020B0606020202030204" pitchFamily="34" charset="0"/>
                  </a:rPr>
                  <a:t>) across a double or triple bond.</a:t>
                </a:r>
                <a:r>
                  <a:rPr lang="en-US" dirty="0">
                    <a:solidFill>
                      <a:srgbClr val="231F20"/>
                    </a:solidFill>
                    <a:latin typeface="Arial Narrow" panose="020B0606020202030204" pitchFamily="34" charset="0"/>
                  </a:rPr>
                  <a:t> The reaction does not require any help </a:t>
                </a:r>
                <a:r>
                  <a:rPr lang="en-US" b="1" dirty="0">
                    <a:solidFill>
                      <a:srgbClr val="FF0000"/>
                    </a:solidFill>
                    <a:latin typeface="Arial Narrow" panose="020B0606020202030204" pitchFamily="34" charset="0"/>
                    <a:ea typeface="Calibri" panose="020F0502020204030204" pitchFamily="34" charset="0"/>
                    <a:cs typeface="Times New Roman" panose="02020603050405020304" pitchFamily="18" charset="0"/>
                  </a:rPr>
                  <a:t>(no heat or catalyst needed)</a:t>
                </a:r>
                <a:endParaRPr lang="en-US" b="0" i="0" u="none" strike="noStrike" baseline="0" dirty="0">
                  <a:solidFill>
                    <a:srgbClr val="231F20"/>
                  </a:solidFill>
                  <a:latin typeface="Arial Narrow" panose="020B0606020202030204" pitchFamily="34" charset="0"/>
                </a:endParaRPr>
              </a:p>
              <a:p>
                <a:pPr algn="l">
                  <a:lnSpc>
                    <a:spcPct val="110000"/>
                  </a:lnSpc>
                  <a:spcBef>
                    <a:spcPts val="600"/>
                  </a:spcBef>
                  <a:spcAft>
                    <a:spcPts val="600"/>
                  </a:spcAft>
                </a:pPr>
                <a:r>
                  <a:rPr lang="en-US" b="1"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rPr>
                  <a:t>Alkene + </a:t>
                </a:r>
                <a14:m>
                  <m:oMath xmlns:m="http://schemas.openxmlformats.org/officeDocument/2006/math">
                    <m:sSub>
                      <m:sSubPr>
                        <m:ctrlPr>
                          <a:rPr lang="en-GB" b="1" i="1">
                            <a:solidFill>
                              <a:srgbClr val="FF0000"/>
                            </a:solidFill>
                            <a:effectLst/>
                            <a:latin typeface="Cambria Math" panose="02040503050406030204" pitchFamily="18" charset="0"/>
                          </a:rPr>
                        </m:ctrlPr>
                      </m:sSubPr>
                      <m:e>
                        <m:r>
                          <a:rPr lang="en-AU"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𝑩𝒓</m:t>
                        </m:r>
                      </m:e>
                      <m:sub>
                        <m:r>
                          <a:rPr lang="en-AU"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𝟐</m:t>
                        </m:r>
                      </m:sub>
                    </m:sSub>
                  </m:oMath>
                </a14:m>
                <a:r>
                  <a:rPr lang="en-US" b="1"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rPr>
                  <a:t>(g) / </a:t>
                </a:r>
                <a14:m>
                  <m:oMath xmlns:m="http://schemas.openxmlformats.org/officeDocument/2006/math">
                    <m:sSub>
                      <m:sSubPr>
                        <m:ctrlPr>
                          <a:rPr lang="en-GB" b="1" i="1">
                            <a:solidFill>
                              <a:srgbClr val="FF0000"/>
                            </a:solidFill>
                            <a:effectLst/>
                            <a:latin typeface="Cambria Math" panose="02040503050406030204" pitchFamily="18" charset="0"/>
                          </a:rPr>
                        </m:ctrlPr>
                      </m:sSubPr>
                      <m:e>
                        <m:r>
                          <a:rPr lang="en-AU"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𝑪𝒍</m:t>
                        </m:r>
                      </m:e>
                      <m:sub>
                        <m:r>
                          <a:rPr lang="en-AU"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𝟐</m:t>
                        </m:r>
                      </m:sub>
                    </m:sSub>
                  </m:oMath>
                </a14:m>
                <a:r>
                  <a:rPr lang="en-US" b="1"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rPr>
                  <a:t>(g) → Haloalkane</a:t>
                </a:r>
              </a:p>
            </p:txBody>
          </p:sp>
        </mc:Choice>
        <mc:Fallback xmlns="">
          <p:sp>
            <p:nvSpPr>
              <p:cNvPr id="6" name="Content Placeholder 5">
                <a:extLst>
                  <a:ext uri="{FF2B5EF4-FFF2-40B4-BE49-F238E27FC236}">
                    <a16:creationId xmlns:a16="http://schemas.microsoft.com/office/drawing/2014/main" id="{D98AE810-B3DF-3428-860A-27E3E5B44CB1}"/>
                  </a:ext>
                </a:extLst>
              </p:cNvPr>
              <p:cNvSpPr>
                <a:spLocks noGrp="1" noRot="1" noChangeAspect="1" noMove="1" noResize="1" noEditPoints="1" noAdjustHandles="1" noChangeArrowheads="1" noChangeShapeType="1" noTextEdit="1"/>
              </p:cNvSpPr>
              <p:nvPr>
                <p:ph sz="half" idx="2"/>
              </p:nvPr>
            </p:nvSpPr>
            <p:spPr>
              <a:xfrm>
                <a:off x="175260" y="1727286"/>
                <a:ext cx="11841480" cy="4881244"/>
              </a:xfrm>
              <a:blipFill>
                <a:blip r:embed="rId2"/>
                <a:stretch>
                  <a:fillRect l="-824" t="-1998"/>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6AFF22ED-1B63-40C1-A03A-4F00DE6652C1}"/>
              </a:ext>
            </a:extLst>
          </p:cNvPr>
          <p:cNvPicPr>
            <a:picLocks noChangeAspect="1"/>
          </p:cNvPicPr>
          <p:nvPr/>
        </p:nvPicPr>
        <p:blipFill rotWithShape="1">
          <a:blip r:embed="rId3"/>
          <a:srcRect l="18859" b="22405"/>
          <a:stretch/>
        </p:blipFill>
        <p:spPr>
          <a:xfrm>
            <a:off x="5694099" y="3122381"/>
            <a:ext cx="6339730" cy="1575349"/>
          </a:xfrm>
          <a:prstGeom prst="rect">
            <a:avLst/>
          </a:prstGeom>
        </p:spPr>
      </p:pic>
      <p:pic>
        <p:nvPicPr>
          <p:cNvPr id="8" name="Picture 7">
            <a:extLst>
              <a:ext uri="{FF2B5EF4-FFF2-40B4-BE49-F238E27FC236}">
                <a16:creationId xmlns:a16="http://schemas.microsoft.com/office/drawing/2014/main" id="{BD5DAB88-1C40-43BF-8C35-4FF3BAE07B90}"/>
              </a:ext>
            </a:extLst>
          </p:cNvPr>
          <p:cNvPicPr>
            <a:picLocks noChangeAspect="1"/>
          </p:cNvPicPr>
          <p:nvPr/>
        </p:nvPicPr>
        <p:blipFill rotWithShape="1">
          <a:blip r:embed="rId4"/>
          <a:srcRect l="14609" r="13298" b="25624"/>
          <a:stretch/>
        </p:blipFill>
        <p:spPr>
          <a:xfrm>
            <a:off x="6240779" y="5575112"/>
            <a:ext cx="5200651" cy="1223888"/>
          </a:xfrm>
          <a:prstGeom prst="rect">
            <a:avLst/>
          </a:prstGeom>
        </p:spPr>
      </p:pic>
    </p:spTree>
    <p:extLst>
      <p:ext uri="{BB962C8B-B14F-4D97-AF65-F5344CB8AC3E}">
        <p14:creationId xmlns:p14="http://schemas.microsoft.com/office/powerpoint/2010/main" val="3231333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3E55C-EB12-E8DF-22CE-10C6937E3DFD}"/>
              </a:ext>
            </a:extLst>
          </p:cNvPr>
          <p:cNvSpPr>
            <a:spLocks noGrp="1"/>
          </p:cNvSpPr>
          <p:nvPr>
            <p:ph type="title"/>
          </p:nvPr>
        </p:nvSpPr>
        <p:spPr>
          <a:xfrm>
            <a:off x="175260" y="159385"/>
            <a:ext cx="8679180" cy="1280795"/>
          </a:xfrm>
        </p:spPr>
        <p:txBody>
          <a:bodyPr>
            <a:normAutofit/>
          </a:bodyPr>
          <a:lstStyle/>
          <a:p>
            <a:r>
              <a:rPr lang="en-AU" sz="4000" b="1" i="0" u="none" strike="noStrike" baseline="0" dirty="0">
                <a:solidFill>
                  <a:srgbClr val="231F20"/>
                </a:solidFill>
                <a:latin typeface="SceneStd-Bold"/>
              </a:rPr>
              <a:t>Chemical Tests to Distinguish Alkanes and Alkenes</a:t>
            </a:r>
            <a:endParaRPr lang="en-GB"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C3EF17-05BE-3DD7-8185-4AFE1AF45A80}"/>
                  </a:ext>
                </a:extLst>
              </p:cNvPr>
              <p:cNvSpPr>
                <a:spLocks noGrp="1"/>
              </p:cNvSpPr>
              <p:nvPr>
                <p:ph idx="1"/>
              </p:nvPr>
            </p:nvSpPr>
            <p:spPr>
              <a:xfrm>
                <a:off x="236220" y="1440179"/>
                <a:ext cx="8618220" cy="5165305"/>
              </a:xfrm>
            </p:spPr>
            <p:txBody>
              <a:bodyPr>
                <a:normAutofit/>
              </a:bodyPr>
              <a:lstStyle/>
              <a:p>
                <a:pPr algn="l"/>
                <a:r>
                  <a:rPr lang="en-AU" sz="2400" b="0" i="0" u="none" strike="noStrike" baseline="0" dirty="0">
                    <a:solidFill>
                      <a:srgbClr val="231F20"/>
                    </a:solidFill>
                    <a:latin typeface="Arial Narrow" panose="020B0606020202030204" pitchFamily="34" charset="0"/>
                  </a:rPr>
                  <a:t>The addition of bromine (either dissolved in water or as a 1% solution in carbon tetrachloride (C</a:t>
                </a:r>
                <a14:m>
                  <m:oMath xmlns:m="http://schemas.openxmlformats.org/officeDocument/2006/math">
                    <m:sSub>
                      <m:sSubPr>
                        <m:ctrlPr>
                          <a:rPr lang="en-AU" sz="2400" b="0" i="1" u="none" strike="noStrike" baseline="0" dirty="0" smtClean="0">
                            <a:solidFill>
                              <a:srgbClr val="231F20"/>
                            </a:solidFill>
                            <a:latin typeface="Cambria Math" panose="02040503050406030204" pitchFamily="18" charset="0"/>
                          </a:rPr>
                        </m:ctrlPr>
                      </m:sSubPr>
                      <m:e>
                        <m:r>
                          <a:rPr lang="en-AU" sz="2400" b="0" i="1" u="none" strike="noStrike" baseline="0" dirty="0" smtClean="0">
                            <a:solidFill>
                              <a:srgbClr val="231F20"/>
                            </a:solidFill>
                            <a:latin typeface="Cambria Math" panose="02040503050406030204" pitchFamily="18" charset="0"/>
                          </a:rPr>
                          <m:t>𝐶𝑙</m:t>
                        </m:r>
                      </m:e>
                      <m:sub>
                        <m:r>
                          <a:rPr lang="en-AU" sz="2400" b="0" i="1" u="none" strike="noStrike" baseline="0" dirty="0" smtClean="0">
                            <a:solidFill>
                              <a:srgbClr val="231F20"/>
                            </a:solidFill>
                            <a:latin typeface="Cambria Math" panose="02040503050406030204" pitchFamily="18" charset="0"/>
                          </a:rPr>
                          <m:t>4</m:t>
                        </m:r>
                      </m:sub>
                    </m:sSub>
                  </m:oMath>
                </a14:m>
                <a:r>
                  <a:rPr lang="en-AU" sz="2400" b="0" i="0" u="none" strike="noStrike" baseline="0" dirty="0">
                    <a:solidFill>
                      <a:srgbClr val="231F20"/>
                    </a:solidFill>
                    <a:latin typeface="Arial Narrow" panose="020B0606020202030204" pitchFamily="34" charset="0"/>
                  </a:rPr>
                  <a:t>) is used as a chemical test to distinguish whether a hydrocarbon is saturated or unsaturated. The bromine reagent is a bright orange colour (Figure 3).</a:t>
                </a:r>
              </a:p>
              <a:p>
                <a:pPr algn="l"/>
                <a:r>
                  <a:rPr lang="en-AU" sz="2400" b="0" i="0" u="none" strike="noStrike" baseline="0" dirty="0">
                    <a:solidFill>
                      <a:srgbClr val="231F20"/>
                    </a:solidFill>
                    <a:latin typeface="Arial Narrow" panose="020B0606020202030204" pitchFamily="34" charset="0"/>
                  </a:rPr>
                  <a:t>This colour disappears as bromine reacts and adds across a multiple bond, indicating that the hydrocarbon is unsaturated (contains double or triple bonds). If the orange colour does not disappear, then this indicates that the hydrocarbon is saturated (it is an alkane) and will not undergo an addition reaction.</a:t>
                </a:r>
                <a:endParaRPr lang="en-GB" sz="2400" dirty="0">
                  <a:latin typeface="Arial Narrow" panose="020B0606020202030204" pitchFamily="34" charset="0"/>
                </a:endParaRPr>
              </a:p>
            </p:txBody>
          </p:sp>
        </mc:Choice>
        <mc:Fallback xmlns="">
          <p:sp>
            <p:nvSpPr>
              <p:cNvPr id="3" name="Content Placeholder 2">
                <a:extLst>
                  <a:ext uri="{FF2B5EF4-FFF2-40B4-BE49-F238E27FC236}">
                    <a16:creationId xmlns:a16="http://schemas.microsoft.com/office/drawing/2014/main" id="{11C3EF17-05BE-3DD7-8185-4AFE1AF45A80}"/>
                  </a:ext>
                </a:extLst>
              </p:cNvPr>
              <p:cNvSpPr>
                <a:spLocks noGrp="1" noRot="1" noChangeAspect="1" noMove="1" noResize="1" noEditPoints="1" noAdjustHandles="1" noChangeArrowheads="1" noChangeShapeType="1" noTextEdit="1"/>
              </p:cNvSpPr>
              <p:nvPr>
                <p:ph idx="1"/>
              </p:nvPr>
            </p:nvSpPr>
            <p:spPr>
              <a:xfrm>
                <a:off x="236220" y="1440179"/>
                <a:ext cx="8618220" cy="5165305"/>
              </a:xfrm>
              <a:blipFill>
                <a:blip r:embed="rId2"/>
                <a:stretch>
                  <a:fillRect l="-990" t="-1533" r="-70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9E1BFF5-5A08-1E49-B099-276F3CA1F446}"/>
              </a:ext>
            </a:extLst>
          </p:cNvPr>
          <p:cNvPicPr>
            <a:picLocks noChangeAspect="1"/>
          </p:cNvPicPr>
          <p:nvPr/>
        </p:nvPicPr>
        <p:blipFill>
          <a:blip r:embed="rId3"/>
          <a:stretch>
            <a:fillRect/>
          </a:stretch>
        </p:blipFill>
        <p:spPr>
          <a:xfrm>
            <a:off x="8915400" y="159385"/>
            <a:ext cx="3101340" cy="6446100"/>
          </a:xfrm>
          <a:prstGeom prst="rect">
            <a:avLst/>
          </a:prstGeom>
        </p:spPr>
      </p:pic>
    </p:spTree>
    <p:extLst>
      <p:ext uri="{BB962C8B-B14F-4D97-AF65-F5344CB8AC3E}">
        <p14:creationId xmlns:p14="http://schemas.microsoft.com/office/powerpoint/2010/main" val="2846223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14510-FAB4-461D-BE4E-484518B2FB05}"/>
              </a:ext>
            </a:extLst>
          </p:cNvPr>
          <p:cNvSpPr>
            <a:spLocks noGrp="1"/>
          </p:cNvSpPr>
          <p:nvPr>
            <p:ph type="title"/>
          </p:nvPr>
        </p:nvSpPr>
        <p:spPr>
          <a:xfrm>
            <a:off x="259359" y="155400"/>
            <a:ext cx="5654254" cy="772729"/>
          </a:xfrm>
        </p:spPr>
        <p:txBody>
          <a:bodyPr>
            <a:normAutofit/>
          </a:bodyPr>
          <a:lstStyle/>
          <a:p>
            <a:r>
              <a:rPr lang="en-US" b="1" dirty="0"/>
              <a:t>More Addition Reactions</a:t>
            </a:r>
            <a:endParaRPr lang="en-AU"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3E82FB-B300-489F-80A1-D63D2034F74C}"/>
                  </a:ext>
                </a:extLst>
              </p:cNvPr>
              <p:cNvSpPr>
                <a:spLocks noGrp="1"/>
              </p:cNvSpPr>
              <p:nvPr>
                <p:ph idx="1"/>
              </p:nvPr>
            </p:nvSpPr>
            <p:spPr>
              <a:xfrm>
                <a:off x="137439" y="892527"/>
                <a:ext cx="11917122" cy="5822923"/>
              </a:xfrm>
            </p:spPr>
            <p:txBody>
              <a:bodyPr>
                <a:noAutofit/>
              </a:bodyPr>
              <a:lstStyle/>
              <a:p>
                <a:r>
                  <a:rPr lang="en-US" sz="2400" b="1" i="0" u="none" strike="noStrike" baseline="0" dirty="0">
                    <a:solidFill>
                      <a:srgbClr val="005BAB"/>
                    </a:solidFill>
                    <a:latin typeface="Arial Narrow" panose="020B0606020202030204" pitchFamily="34" charset="0"/>
                  </a:rPr>
                  <a:t>Hydrohalogenation </a:t>
                </a:r>
                <a:r>
                  <a:rPr lang="en-US" sz="2400" b="0" i="0" u="none" strike="noStrike" baseline="0" dirty="0">
                    <a:solidFill>
                      <a:srgbClr val="231F20"/>
                    </a:solidFill>
                    <a:latin typeface="Arial Narrow" panose="020B0606020202030204" pitchFamily="34" charset="0"/>
                  </a:rPr>
                  <a:t>is the addition of a </a:t>
                </a:r>
                <a:r>
                  <a:rPr lang="en-US" sz="2400" b="0" i="0" u="none" strike="noStrike" baseline="0" dirty="0" err="1">
                    <a:solidFill>
                      <a:srgbClr val="231F20"/>
                    </a:solidFill>
                    <a:latin typeface="Arial Narrow" panose="020B0606020202030204" pitchFamily="34" charset="0"/>
                  </a:rPr>
                  <a:t>hydrohalide</a:t>
                </a:r>
                <a:r>
                  <a:rPr lang="en-US" sz="2400" b="0" i="0" u="none" strike="noStrike" baseline="0" dirty="0">
                    <a:solidFill>
                      <a:srgbClr val="231F20"/>
                    </a:solidFill>
                    <a:latin typeface="Arial Narrow" panose="020B0606020202030204" pitchFamily="34" charset="0"/>
                  </a:rPr>
                  <a:t> (HBr or HCl) gas (Inorganic acid) across a double bond or triple bond. </a:t>
                </a:r>
                <a:r>
                  <a:rPr lang="en-US" sz="2400" dirty="0">
                    <a:solidFill>
                      <a:srgbClr val="231F20"/>
                    </a:solidFill>
                    <a:latin typeface="Arial Narrow" panose="020B0606020202030204" pitchFamily="34" charset="0"/>
                  </a:rPr>
                  <a:t>The reaction does not require any help </a:t>
                </a:r>
                <a:r>
                  <a:rPr lang="en-US" sz="2400" b="1"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rPr>
                  <a:t>(no heat or catalyst needed)</a:t>
                </a:r>
                <a:endParaRPr lang="en-US" sz="2400" dirty="0">
                  <a:solidFill>
                    <a:srgbClr val="231F20"/>
                  </a:solidFill>
                  <a:latin typeface="Arial Narrow" panose="020B0606020202030204" pitchFamily="34" charset="0"/>
                </a:endParaRPr>
              </a:p>
              <a:p>
                <a:r>
                  <a:rPr lang="en-US" sz="2400" b="1"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rPr>
                  <a:t>Alkene + Hydrogen Halide (</a:t>
                </a:r>
                <a:r>
                  <a:rPr lang="en-US" sz="2400" b="1" dirty="0">
                    <a:solidFill>
                      <a:srgbClr val="FF0000"/>
                    </a:solidFill>
                    <a:latin typeface="Arial Narrow" panose="020B0606020202030204" pitchFamily="34" charset="0"/>
                    <a:ea typeface="Calibri" panose="020F0502020204030204" pitchFamily="34" charset="0"/>
                    <a:cs typeface="Times New Roman" panose="02020603050405020304" pitchFamily="18" charset="0"/>
                  </a:rPr>
                  <a:t>g)</a:t>
                </a:r>
                <a:r>
                  <a:rPr lang="en-US" sz="2400" b="1"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rPr>
                  <a:t> → Haloalkane</a:t>
                </a:r>
              </a:p>
              <a:p>
                <a:endParaRPr lang="en-US" sz="2400" b="1" dirty="0">
                  <a:solidFill>
                    <a:srgbClr val="FF0000"/>
                  </a:solidFill>
                  <a:latin typeface="Arial Narrow" panose="020B0606020202030204" pitchFamily="34" charset="0"/>
                  <a:ea typeface="Calibri" panose="020F0502020204030204" pitchFamily="34" charset="0"/>
                  <a:cs typeface="Times New Roman" panose="02020603050405020304" pitchFamily="18" charset="0"/>
                </a:endParaRPr>
              </a:p>
              <a:p>
                <a:endParaRPr lang="en-US" sz="2400" b="1"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endParaRPr>
              </a:p>
              <a:p>
                <a:pPr algn="l"/>
                <a:r>
                  <a:rPr lang="en-US" sz="2400" b="1" i="0" u="none" strike="noStrike" baseline="0" dirty="0">
                    <a:solidFill>
                      <a:srgbClr val="005BAB"/>
                    </a:solidFill>
                    <a:latin typeface="Arial Narrow" panose="020B0606020202030204" pitchFamily="34" charset="0"/>
                  </a:rPr>
                  <a:t>Hydration </a:t>
                </a:r>
                <a:r>
                  <a:rPr lang="en-US" sz="2400" b="0" i="0" u="none" strike="noStrike" baseline="0" dirty="0">
                    <a:solidFill>
                      <a:srgbClr val="231F20"/>
                    </a:solidFill>
                    <a:latin typeface="Arial Narrow" panose="020B0606020202030204" pitchFamily="34" charset="0"/>
                  </a:rPr>
                  <a:t>is the addition of water across a double bond. This reaction produces an </a:t>
                </a:r>
                <a:r>
                  <a:rPr lang="en-AU" sz="2400" b="0" i="0" u="none" strike="noStrike" baseline="0" dirty="0">
                    <a:solidFill>
                      <a:srgbClr val="231F20"/>
                    </a:solidFill>
                    <a:latin typeface="Arial Narrow" panose="020B0606020202030204" pitchFamily="34" charset="0"/>
                  </a:rPr>
                  <a:t>alcohol. This </a:t>
                </a:r>
                <a:r>
                  <a:rPr lang="en-US" sz="2400" b="0" i="0" u="none" strike="noStrike" baseline="0" dirty="0">
                    <a:solidFill>
                      <a:srgbClr val="231F20"/>
                    </a:solidFill>
                    <a:latin typeface="Arial Narrow" panose="020B0606020202030204" pitchFamily="34" charset="0"/>
                  </a:rPr>
                  <a:t>requires </a:t>
                </a:r>
                <a:r>
                  <a:rPr lang="en-US" sz="2400" b="1" i="0" u="none" strike="noStrike" baseline="0" dirty="0">
                    <a:solidFill>
                      <a:srgbClr val="231F20"/>
                    </a:solidFill>
                    <a:latin typeface="Arial Narrow" panose="020B0606020202030204" pitchFamily="34" charset="0"/>
                  </a:rPr>
                  <a:t>high temperatures </a:t>
                </a:r>
                <a:r>
                  <a:rPr lang="en-US" sz="2400" b="0" i="0" u="none" strike="noStrike" baseline="0" dirty="0">
                    <a:solidFill>
                      <a:srgbClr val="231F20"/>
                    </a:solidFill>
                    <a:latin typeface="Arial Narrow" panose="020B0606020202030204" pitchFamily="34" charset="0"/>
                  </a:rPr>
                  <a:t>(&gt;100°C), </a:t>
                </a:r>
                <a:r>
                  <a:rPr lang="en-US" sz="2400" b="1" i="0" u="none" strike="noStrike" baseline="0" dirty="0">
                    <a:solidFill>
                      <a:srgbClr val="231F20"/>
                    </a:solidFill>
                    <a:latin typeface="Arial Narrow" panose="020B0606020202030204" pitchFamily="34" charset="0"/>
                  </a:rPr>
                  <a:t>high pressures </a:t>
                </a:r>
                <a:r>
                  <a:rPr lang="en-US" sz="2400" b="0" i="0" u="none" strike="noStrike" baseline="0" dirty="0">
                    <a:solidFill>
                      <a:srgbClr val="231F20"/>
                    </a:solidFill>
                    <a:latin typeface="Arial Narrow" panose="020B0606020202030204" pitchFamily="34" charset="0"/>
                  </a:rPr>
                  <a:t>and a </a:t>
                </a:r>
                <a:r>
                  <a:rPr lang="en-US" sz="2400" b="1" i="0" u="none" strike="noStrike" baseline="0" dirty="0">
                    <a:solidFill>
                      <a:srgbClr val="231F20"/>
                    </a:solidFill>
                    <a:latin typeface="Arial Narrow" panose="020B0606020202030204" pitchFamily="34" charset="0"/>
                  </a:rPr>
                  <a:t>catalyst</a:t>
                </a:r>
                <a:r>
                  <a:rPr lang="en-US" sz="2400" b="0" i="0" u="none" strike="noStrike" baseline="0" dirty="0">
                    <a:solidFill>
                      <a:srgbClr val="231F20"/>
                    </a:solidFill>
                    <a:latin typeface="Arial Narrow" panose="020B0606020202030204" pitchFamily="34" charset="0"/>
                  </a:rPr>
                  <a:t>.</a:t>
                </a:r>
              </a:p>
              <a:p>
                <a:r>
                  <a:rPr lang="en-US" sz="2400" b="1"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rPr>
                  <a:t>Alkene + </a:t>
                </a:r>
                <a14:m>
                  <m:oMath xmlns:m="http://schemas.openxmlformats.org/officeDocument/2006/math">
                    <m:sSub>
                      <m:sSubPr>
                        <m:ctrlPr>
                          <a:rPr lang="en-GB" sz="2400" b="1" i="1">
                            <a:solidFill>
                              <a:srgbClr val="FF0000"/>
                            </a:solidFill>
                            <a:latin typeface="Cambria Math" panose="02040503050406030204" pitchFamily="18" charset="0"/>
                          </a:rPr>
                        </m:ctrlPr>
                      </m:sSubPr>
                      <m:e>
                        <m:r>
                          <a:rPr lang="en-AU" sz="24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𝑯</m:t>
                        </m:r>
                      </m:e>
                      <m:sub>
                        <m:r>
                          <a:rPr lang="en-AU" sz="2400" b="1" i="1">
                            <a:solidFill>
                              <a:srgbClr val="FF0000"/>
                            </a:solidFill>
                            <a:latin typeface="Cambria Math" panose="02040503050406030204" pitchFamily="18" charset="0"/>
                            <a:ea typeface="Calibri" panose="020F0502020204030204" pitchFamily="34" charset="0"/>
                            <a:cs typeface="Times New Roman" panose="02020603050405020304" pitchFamily="18" charset="0"/>
                          </a:rPr>
                          <m:t>𝟐</m:t>
                        </m:r>
                      </m:sub>
                    </m:sSub>
                  </m:oMath>
                </a14:m>
                <a:r>
                  <a:rPr lang="en-AU" sz="2400" b="1" dirty="0">
                    <a:solidFill>
                      <a:srgbClr val="FF0000"/>
                    </a:solidFill>
                    <a:latin typeface="Arial Narrow" panose="020B0606020202030204" pitchFamily="34" charset="0"/>
                    <a:ea typeface="Times New Roman" panose="02020603050405020304" pitchFamily="18" charset="0"/>
                    <a:cs typeface="Times New Roman" panose="02020603050405020304" pitchFamily="18" charset="0"/>
                  </a:rPr>
                  <a:t>O(g)</a:t>
                </a:r>
                <a:r>
                  <a:rPr lang="en-US" sz="2400" b="1"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rPr>
                  <a:t> </a:t>
                </a:r>
                <a14:m>
                  <m:oMath xmlns:m="http://schemas.openxmlformats.org/officeDocument/2006/math">
                    <m:box>
                      <m:boxPr>
                        <m:ctrlPr>
                          <a:rPr lang="en-GB" sz="2400" b="1" i="1">
                            <a:solidFill>
                              <a:srgbClr val="FF0000"/>
                            </a:solidFill>
                            <a:effectLst/>
                            <a:latin typeface="Cambria Math" panose="02040503050406030204" pitchFamily="18" charset="0"/>
                          </a:rPr>
                        </m:ctrlPr>
                      </m:boxPr>
                      <m:e>
                        <m:groupChr>
                          <m:groupChrPr>
                            <m:chr m:val="→"/>
                            <m:vertJc m:val="bot"/>
                            <m:ctrlPr>
                              <a:rPr lang="en-GB" sz="2400" b="1" i="1">
                                <a:solidFill>
                                  <a:srgbClr val="FF0000"/>
                                </a:solidFill>
                                <a:effectLst/>
                                <a:latin typeface="Cambria Math" panose="02040503050406030204" pitchFamily="18" charset="0"/>
                              </a:rPr>
                            </m:ctrlPr>
                          </m:groupChrPr>
                          <m:e>
                            <m:r>
                              <a:rPr lang="en-US" sz="2400"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𝑯𝒊𝒈𝒉</m:t>
                            </m:r>
                            <m:r>
                              <a:rPr lang="en-US" sz="2400"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400"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𝑻𝒆𝒎𝒑</m:t>
                            </m:r>
                            <m:r>
                              <a:rPr lang="en-US" sz="2400"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400"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𝒉𝒊𝒈𝒉</m:t>
                            </m:r>
                            <m:r>
                              <a:rPr lang="en-US" sz="2400"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400"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𝒑𝒓𝒆𝒔𝒔𝒖𝒓𝒆</m:t>
                            </m:r>
                            <m:r>
                              <a:rPr lang="en-US" sz="2400"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400"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𝒔𝒕𝒓𝒐𝒏𝒈</m:t>
                            </m:r>
                            <m:r>
                              <a:rPr lang="en-US" sz="2400"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 </m:t>
                            </m:r>
                            <m:r>
                              <a:rPr lang="en-US" sz="2400" b="1" i="1">
                                <a:solidFill>
                                  <a:srgbClr val="FF0000"/>
                                </a:solidFill>
                                <a:effectLst/>
                                <a:latin typeface="Cambria Math" panose="02040503050406030204" pitchFamily="18" charset="0"/>
                                <a:ea typeface="Calibri" panose="020F0502020204030204" pitchFamily="34" charset="0"/>
                                <a:cs typeface="Times New Roman" panose="02020603050405020304" pitchFamily="18" charset="0"/>
                              </a:rPr>
                              <m:t>𝒂𝒄𝒊𝒅</m:t>
                            </m:r>
                          </m:e>
                        </m:groupChr>
                      </m:e>
                    </m:box>
                  </m:oMath>
                </a14:m>
                <a:r>
                  <a:rPr lang="en-US" sz="2400" b="1"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rPr>
                  <a:t> Alcohol</a:t>
                </a:r>
                <a:endParaRPr lang="en-US" sz="2400" b="0" i="0" u="none" strike="noStrike" baseline="0" dirty="0">
                  <a:solidFill>
                    <a:srgbClr val="FF0000"/>
                  </a:solidFill>
                  <a:latin typeface="Arial Narrow" panose="020B0606020202030204" pitchFamily="34" charset="0"/>
                </a:endParaRPr>
              </a:p>
              <a:p>
                <a:r>
                  <a:rPr lang="en-US" sz="2400" dirty="0">
                    <a:solidFill>
                      <a:srgbClr val="0070C0"/>
                    </a:solidFill>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The addition of the elements of water across the triple bond of an alkyne leads to the formation of aldehydes and ketones. Water addition to terminal alkynes leads to the generation of </a:t>
                </a:r>
                <a:r>
                  <a:rPr lang="en-US" sz="2400" b="1" dirty="0">
                    <a:solidFill>
                      <a:srgbClr val="0070C0"/>
                    </a:solidFill>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aldehydes</a:t>
                </a:r>
                <a:r>
                  <a:rPr lang="en-US" sz="2400" dirty="0">
                    <a:solidFill>
                      <a:srgbClr val="0070C0"/>
                    </a:solidFill>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 while non-terminal alkynes and water generate </a:t>
                </a:r>
                <a:r>
                  <a:rPr lang="en-US" sz="2400" b="1" dirty="0">
                    <a:solidFill>
                      <a:srgbClr val="0070C0"/>
                    </a:solidFill>
                    <a:effectLst/>
                    <a:highlight>
                      <a:srgbClr val="FFFFFF"/>
                    </a:highlight>
                    <a:latin typeface="Arial Narrow" panose="020B0606020202030204" pitchFamily="34" charset="0"/>
                    <a:ea typeface="Calibri" panose="020F0502020204030204" pitchFamily="34" charset="0"/>
                    <a:cs typeface="Times New Roman" panose="02020603050405020304" pitchFamily="18" charset="0"/>
                  </a:rPr>
                  <a:t>ketones</a:t>
                </a:r>
              </a:p>
              <a:p>
                <a:r>
                  <a:rPr lang="en-US" sz="1800" b="1" dirty="0">
                    <a:solidFill>
                      <a:srgbClr val="00B050"/>
                    </a:solidFill>
                    <a:effectLst/>
                    <a:latin typeface="Arial Narrow" panose="020B0606020202030204" pitchFamily="34" charset="0"/>
                    <a:ea typeface="Calibri" panose="020F0502020204030204" pitchFamily="34" charset="0"/>
                    <a:cs typeface="Times New Roman" panose="02020603050405020304" pitchFamily="18" charset="0"/>
                  </a:rPr>
                  <a:t>Note</a:t>
                </a:r>
                <a:r>
                  <a:rPr lang="en-US" sz="1800" dirty="0">
                    <a:solidFill>
                      <a:srgbClr val="00B050"/>
                    </a:solidFill>
                    <a:effectLst/>
                    <a:latin typeface="Arial Narrow" panose="020B0606020202030204" pitchFamily="34" charset="0"/>
                    <a:ea typeface="Calibri" panose="020F0502020204030204" pitchFamily="34" charset="0"/>
                    <a:cs typeface="Times New Roman" panose="02020603050405020304" pitchFamily="18" charset="0"/>
                  </a:rPr>
                  <a:t>: The mechanism for this reaction is not given</a:t>
                </a:r>
                <a:endParaRPr lang="en-US" sz="2400" dirty="0">
                  <a:solidFill>
                    <a:srgbClr val="00B050"/>
                  </a:solidFill>
                  <a:latin typeface="Arial Narrow" panose="020B0606020202030204" pitchFamily="34" charset="0"/>
                </a:endParaRPr>
              </a:p>
            </p:txBody>
          </p:sp>
        </mc:Choice>
        <mc:Fallback xmlns="">
          <p:sp>
            <p:nvSpPr>
              <p:cNvPr id="3" name="Content Placeholder 2">
                <a:extLst>
                  <a:ext uri="{FF2B5EF4-FFF2-40B4-BE49-F238E27FC236}">
                    <a16:creationId xmlns:a16="http://schemas.microsoft.com/office/drawing/2014/main" id="{AF3E82FB-B300-489F-80A1-D63D2034F74C}"/>
                  </a:ext>
                </a:extLst>
              </p:cNvPr>
              <p:cNvSpPr>
                <a:spLocks noGrp="1" noRot="1" noChangeAspect="1" noMove="1" noResize="1" noEditPoints="1" noAdjustHandles="1" noChangeArrowheads="1" noChangeShapeType="1" noTextEdit="1"/>
              </p:cNvSpPr>
              <p:nvPr>
                <p:ph idx="1"/>
              </p:nvPr>
            </p:nvSpPr>
            <p:spPr>
              <a:xfrm>
                <a:off x="137439" y="892527"/>
                <a:ext cx="11917122" cy="5822923"/>
              </a:xfrm>
              <a:blipFill>
                <a:blip r:embed="rId2"/>
                <a:stretch>
                  <a:fillRect l="-716" t="-1464" r="-563"/>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96300A5F-DE3D-C0C5-0468-830DE4177C6B}"/>
              </a:ext>
            </a:extLst>
          </p:cNvPr>
          <p:cNvPicPr>
            <a:picLocks noChangeAspect="1"/>
          </p:cNvPicPr>
          <p:nvPr/>
        </p:nvPicPr>
        <p:blipFill rotWithShape="1">
          <a:blip r:embed="rId3"/>
          <a:srcRect l="4177" t="2183" r="11213" b="24352"/>
          <a:stretch/>
        </p:blipFill>
        <p:spPr>
          <a:xfrm>
            <a:off x="6035533" y="5215586"/>
            <a:ext cx="6019028" cy="1499864"/>
          </a:xfrm>
          <a:prstGeom prst="rect">
            <a:avLst/>
          </a:prstGeom>
        </p:spPr>
      </p:pic>
      <p:pic>
        <p:nvPicPr>
          <p:cNvPr id="10" name="Picture 9">
            <a:extLst>
              <a:ext uri="{FF2B5EF4-FFF2-40B4-BE49-F238E27FC236}">
                <a16:creationId xmlns:a16="http://schemas.microsoft.com/office/drawing/2014/main" id="{28215761-AE91-6045-958C-91557B15A573}"/>
              </a:ext>
            </a:extLst>
          </p:cNvPr>
          <p:cNvPicPr>
            <a:picLocks noChangeAspect="1"/>
          </p:cNvPicPr>
          <p:nvPr/>
        </p:nvPicPr>
        <p:blipFill rotWithShape="1">
          <a:blip r:embed="rId4"/>
          <a:srcRect l="56930" t="11717"/>
          <a:stretch/>
        </p:blipFill>
        <p:spPr>
          <a:xfrm>
            <a:off x="1053463" y="6336391"/>
            <a:ext cx="4066046" cy="311175"/>
          </a:xfrm>
          <a:prstGeom prst="rect">
            <a:avLst/>
          </a:prstGeom>
        </p:spPr>
      </p:pic>
      <p:pic>
        <p:nvPicPr>
          <p:cNvPr id="11" name="Picture 10">
            <a:extLst>
              <a:ext uri="{FF2B5EF4-FFF2-40B4-BE49-F238E27FC236}">
                <a16:creationId xmlns:a16="http://schemas.microsoft.com/office/drawing/2014/main" id="{34096829-D801-2CD8-E639-53DE86DCE157}"/>
              </a:ext>
            </a:extLst>
          </p:cNvPr>
          <p:cNvPicPr>
            <a:picLocks noChangeAspect="1"/>
          </p:cNvPicPr>
          <p:nvPr/>
        </p:nvPicPr>
        <p:blipFill rotWithShape="1">
          <a:blip r:embed="rId4"/>
          <a:srcRect r="42372" b="-27343"/>
          <a:stretch/>
        </p:blipFill>
        <p:spPr>
          <a:xfrm>
            <a:off x="137439" y="5887541"/>
            <a:ext cx="5440401" cy="448850"/>
          </a:xfrm>
          <a:prstGeom prst="rect">
            <a:avLst/>
          </a:prstGeom>
        </p:spPr>
      </p:pic>
      <p:pic>
        <p:nvPicPr>
          <p:cNvPr id="4" name="Picture 3">
            <a:extLst>
              <a:ext uri="{FF2B5EF4-FFF2-40B4-BE49-F238E27FC236}">
                <a16:creationId xmlns:a16="http://schemas.microsoft.com/office/drawing/2014/main" id="{055202EE-51A8-7DE0-DCDD-D3AB506A19CE}"/>
              </a:ext>
            </a:extLst>
          </p:cNvPr>
          <p:cNvPicPr>
            <a:picLocks noChangeAspect="1"/>
          </p:cNvPicPr>
          <p:nvPr/>
        </p:nvPicPr>
        <p:blipFill rotWithShape="1">
          <a:blip r:embed="rId5"/>
          <a:srcRect l="3617" t="30446" r="1707" b="21401"/>
          <a:stretch/>
        </p:blipFill>
        <p:spPr>
          <a:xfrm>
            <a:off x="5913613" y="1665256"/>
            <a:ext cx="4693427" cy="1110042"/>
          </a:xfrm>
          <a:prstGeom prst="rect">
            <a:avLst/>
          </a:prstGeom>
        </p:spPr>
      </p:pic>
    </p:spTree>
    <p:extLst>
      <p:ext uri="{BB962C8B-B14F-4D97-AF65-F5344CB8AC3E}">
        <p14:creationId xmlns:p14="http://schemas.microsoft.com/office/powerpoint/2010/main" val="4105537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AA799-51C7-7AFA-22B9-4565D058FD91}"/>
              </a:ext>
            </a:extLst>
          </p:cNvPr>
          <p:cNvSpPr>
            <a:spLocks noGrp="1"/>
          </p:cNvSpPr>
          <p:nvPr>
            <p:ph type="title"/>
          </p:nvPr>
        </p:nvSpPr>
        <p:spPr>
          <a:xfrm>
            <a:off x="152400" y="205105"/>
            <a:ext cx="10515600" cy="766445"/>
          </a:xfrm>
        </p:spPr>
        <p:txBody>
          <a:bodyPr>
            <a:normAutofit/>
          </a:bodyPr>
          <a:lstStyle/>
          <a:p>
            <a:r>
              <a:rPr lang="en-US" sz="4000" b="1" dirty="0" err="1">
                <a:effectLst/>
                <a:latin typeface="Arial Narrow" panose="020B0606020202030204" pitchFamily="34" charset="0"/>
                <a:ea typeface="Calibri" panose="020F0502020204030204" pitchFamily="34" charset="0"/>
                <a:cs typeface="Times New Roman" panose="02020603050405020304" pitchFamily="18" charset="0"/>
              </a:rPr>
              <a:t>Markovinikov's</a:t>
            </a:r>
            <a:r>
              <a:rPr lang="en-US" sz="4000" b="1" dirty="0">
                <a:effectLst/>
                <a:latin typeface="Arial Narrow" panose="020B0606020202030204" pitchFamily="34" charset="0"/>
                <a:ea typeface="Calibri" panose="020F0502020204030204" pitchFamily="34" charset="0"/>
                <a:cs typeface="Times New Roman" panose="02020603050405020304" pitchFamily="18" charset="0"/>
              </a:rPr>
              <a:t> Rule </a:t>
            </a:r>
            <a:endParaRPr lang="en-GB" sz="4000" dirty="0"/>
          </a:p>
        </p:txBody>
      </p:sp>
      <p:sp>
        <p:nvSpPr>
          <p:cNvPr id="3" name="Content Placeholder 2">
            <a:extLst>
              <a:ext uri="{FF2B5EF4-FFF2-40B4-BE49-F238E27FC236}">
                <a16:creationId xmlns:a16="http://schemas.microsoft.com/office/drawing/2014/main" id="{634053AD-9F3C-F4E4-1641-87C622D41114}"/>
              </a:ext>
            </a:extLst>
          </p:cNvPr>
          <p:cNvSpPr>
            <a:spLocks noGrp="1"/>
          </p:cNvSpPr>
          <p:nvPr>
            <p:ph idx="1"/>
          </p:nvPr>
        </p:nvSpPr>
        <p:spPr>
          <a:xfrm>
            <a:off x="152400" y="971549"/>
            <a:ext cx="11803380" cy="5681345"/>
          </a:xfrm>
        </p:spPr>
        <p:txBody>
          <a:bodyPr/>
          <a:lstStyle/>
          <a:p>
            <a:r>
              <a:rPr lang="en-US" sz="2400" dirty="0">
                <a:effectLst/>
                <a:latin typeface="Arial Narrow" panose="020B0606020202030204" pitchFamily="34" charset="0"/>
                <a:ea typeface="Calibri" panose="020F0502020204030204" pitchFamily="34" charset="0"/>
                <a:cs typeface="Times New Roman" panose="02020603050405020304" pitchFamily="18" charset="0"/>
              </a:rPr>
              <a:t>For the previous examples of reactions, the alkenes are symmetrical, so it doesn't matter which carbon atom gets the hydrogen atom and which gets the halogen. </a:t>
            </a:r>
          </a:p>
          <a:p>
            <a:r>
              <a:rPr lang="en-US" sz="2400" dirty="0">
                <a:effectLst/>
                <a:latin typeface="Arial Narrow" panose="020B0606020202030204" pitchFamily="34" charset="0"/>
                <a:ea typeface="Calibri" panose="020F0502020204030204" pitchFamily="34" charset="0"/>
                <a:cs typeface="Times New Roman" panose="02020603050405020304" pitchFamily="18" charset="0"/>
              </a:rPr>
              <a:t>However, if an alkene isn't symmetrical, it's not just random chance which atom goes to which carbon.</a:t>
            </a:r>
          </a:p>
          <a:p>
            <a:r>
              <a:rPr lang="en-US" sz="2400" dirty="0">
                <a:effectLst/>
                <a:latin typeface="Arial Narrow" panose="020B0606020202030204" pitchFamily="34" charset="0"/>
                <a:ea typeface="Calibri" panose="020F0502020204030204" pitchFamily="34" charset="0"/>
                <a:cs typeface="Times New Roman" panose="02020603050405020304" pitchFamily="18" charset="0"/>
              </a:rPr>
              <a:t>The hydrogen atom is more likely to bond with a carbon atom that has more hydrogens bound to it and the halogen is more likely to bond with a carbon atom with fewer hydrogens bound to it. </a:t>
            </a:r>
          </a:p>
          <a:p>
            <a:r>
              <a:rPr lang="en-US" sz="2400" dirty="0">
                <a:effectLst/>
                <a:latin typeface="Arial Narrow" panose="020B0606020202030204" pitchFamily="34" charset="0"/>
                <a:ea typeface="Calibri" panose="020F0502020204030204" pitchFamily="34" charset="0"/>
                <a:cs typeface="Times New Roman" panose="02020603050405020304" pitchFamily="18" charset="0"/>
              </a:rPr>
              <a:t>This is called </a:t>
            </a:r>
            <a:r>
              <a:rPr lang="en-US" sz="2400" dirty="0" err="1">
                <a:effectLst/>
                <a:latin typeface="Arial Narrow" panose="020B0606020202030204" pitchFamily="34" charset="0"/>
                <a:ea typeface="Calibri" panose="020F0502020204030204" pitchFamily="34" charset="0"/>
                <a:cs typeface="Times New Roman" panose="02020603050405020304" pitchFamily="18" charset="0"/>
              </a:rPr>
              <a:t>Markovinikov's</a:t>
            </a:r>
            <a:r>
              <a:rPr lang="en-US" sz="2400" dirty="0">
                <a:effectLst/>
                <a:latin typeface="Arial Narrow" panose="020B0606020202030204" pitchFamily="34" charset="0"/>
                <a:ea typeface="Calibri" panose="020F0502020204030204" pitchFamily="34" charset="0"/>
                <a:cs typeface="Times New Roman" panose="02020603050405020304" pitchFamily="18" charset="0"/>
              </a:rPr>
              <a:t> Rule.</a:t>
            </a:r>
            <a:endParaRPr lang="en-GB" sz="2400" dirty="0">
              <a:effectLst/>
              <a:latin typeface="Arial Narrow" panose="020B0606020202030204" pitchFamily="34" charset="0"/>
              <a:ea typeface="Calibri" panose="020F0502020204030204" pitchFamily="34" charset="0"/>
              <a:cs typeface="Times New Roman" panose="02020603050405020304" pitchFamily="18" charset="0"/>
            </a:endParaRPr>
          </a:p>
          <a:p>
            <a:r>
              <a:rPr lang="en-GB" dirty="0"/>
              <a:t>E.g.</a:t>
            </a:r>
          </a:p>
        </p:txBody>
      </p:sp>
      <p:pic>
        <p:nvPicPr>
          <p:cNvPr id="4" name="Picture 3">
            <a:extLst>
              <a:ext uri="{FF2B5EF4-FFF2-40B4-BE49-F238E27FC236}">
                <a16:creationId xmlns:a16="http://schemas.microsoft.com/office/drawing/2014/main" id="{7B737629-FB72-C7F8-6DFA-196D79FF2C3E}"/>
              </a:ext>
            </a:extLst>
          </p:cNvPr>
          <p:cNvPicPr>
            <a:picLocks noChangeAspect="1"/>
          </p:cNvPicPr>
          <p:nvPr/>
        </p:nvPicPr>
        <p:blipFill>
          <a:blip r:embed="rId2"/>
          <a:stretch>
            <a:fillRect/>
          </a:stretch>
        </p:blipFill>
        <p:spPr>
          <a:xfrm>
            <a:off x="68581" y="4927941"/>
            <a:ext cx="7221568" cy="1526835"/>
          </a:xfrm>
          <a:prstGeom prst="rect">
            <a:avLst/>
          </a:prstGeom>
        </p:spPr>
      </p:pic>
      <p:pic>
        <p:nvPicPr>
          <p:cNvPr id="5" name="Picture 4">
            <a:extLst>
              <a:ext uri="{FF2B5EF4-FFF2-40B4-BE49-F238E27FC236}">
                <a16:creationId xmlns:a16="http://schemas.microsoft.com/office/drawing/2014/main" id="{22720482-7BB0-2CF2-C8FE-B02B1DB46012}"/>
              </a:ext>
            </a:extLst>
          </p:cNvPr>
          <p:cNvPicPr>
            <a:picLocks noChangeAspect="1"/>
          </p:cNvPicPr>
          <p:nvPr/>
        </p:nvPicPr>
        <p:blipFill>
          <a:blip r:embed="rId3"/>
          <a:stretch>
            <a:fillRect/>
          </a:stretch>
        </p:blipFill>
        <p:spPr>
          <a:xfrm>
            <a:off x="1035158" y="3429000"/>
            <a:ext cx="6577181" cy="1487197"/>
          </a:xfrm>
          <a:prstGeom prst="rect">
            <a:avLst/>
          </a:prstGeom>
        </p:spPr>
      </p:pic>
      <p:sp>
        <p:nvSpPr>
          <p:cNvPr id="6" name="TextBox 5">
            <a:extLst>
              <a:ext uri="{FF2B5EF4-FFF2-40B4-BE49-F238E27FC236}">
                <a16:creationId xmlns:a16="http://schemas.microsoft.com/office/drawing/2014/main" id="{140CA842-F627-B215-FD9E-1FF4D6F3E9ED}"/>
              </a:ext>
            </a:extLst>
          </p:cNvPr>
          <p:cNvSpPr txBox="1"/>
          <p:nvPr/>
        </p:nvSpPr>
        <p:spPr>
          <a:xfrm>
            <a:off x="7394925" y="4786886"/>
            <a:ext cx="4644675" cy="1477328"/>
          </a:xfrm>
          <a:prstGeom prst="rect">
            <a:avLst/>
          </a:prstGeom>
          <a:noFill/>
        </p:spPr>
        <p:txBody>
          <a:bodyPr wrap="square" rtlCol="0">
            <a:spAutoFit/>
          </a:bodyPr>
          <a:lstStyle/>
          <a:p>
            <a:pPr algn="l"/>
            <a:r>
              <a:rPr lang="en-GB" sz="1800" b="1" i="0" u="none" strike="noStrike" baseline="0" dirty="0">
                <a:solidFill>
                  <a:srgbClr val="FF0000"/>
                </a:solidFill>
                <a:highlight>
                  <a:srgbClr val="FFFF00"/>
                </a:highlight>
                <a:latin typeface="SceneStd-Bold"/>
              </a:rPr>
              <a:t>Study tip</a:t>
            </a:r>
          </a:p>
          <a:p>
            <a:pPr algn="l"/>
            <a:r>
              <a:rPr lang="en-GB" sz="1800" b="1" i="0" u="none" strike="noStrike" baseline="0" dirty="0">
                <a:solidFill>
                  <a:srgbClr val="FF0000"/>
                </a:solidFill>
                <a:latin typeface="SceneStd-Regular"/>
              </a:rPr>
              <a:t>Use the analogy ‘the rich get richer’ to help remember that Markovnikov’s rule states that the hydrogen atom will </a:t>
            </a:r>
            <a:r>
              <a:rPr lang="en-AU" sz="1800" b="1" i="0" u="none" strike="noStrike" baseline="0" dirty="0">
                <a:solidFill>
                  <a:srgbClr val="FF0000"/>
                </a:solidFill>
                <a:latin typeface="SceneStd-Regular"/>
              </a:rPr>
              <a:t>go to the carbon with </a:t>
            </a:r>
            <a:r>
              <a:rPr lang="en-GB" sz="1800" b="1" i="0" u="none" strike="noStrike" baseline="0" dirty="0">
                <a:solidFill>
                  <a:srgbClr val="FF0000"/>
                </a:solidFill>
                <a:latin typeface="SceneStd-Regular"/>
              </a:rPr>
              <a:t>the most hydrogen atoms.</a:t>
            </a:r>
            <a:endParaRPr lang="en-GB" b="1" dirty="0">
              <a:solidFill>
                <a:srgbClr val="FF0000"/>
              </a:solidFill>
            </a:endParaRPr>
          </a:p>
        </p:txBody>
      </p:sp>
      <p:pic>
        <p:nvPicPr>
          <p:cNvPr id="7" name="Picture 6">
            <a:extLst>
              <a:ext uri="{FF2B5EF4-FFF2-40B4-BE49-F238E27FC236}">
                <a16:creationId xmlns:a16="http://schemas.microsoft.com/office/drawing/2014/main" id="{DF05F457-171A-7E60-0943-B84C7D8BB6C6}"/>
              </a:ext>
            </a:extLst>
          </p:cNvPr>
          <p:cNvPicPr>
            <a:picLocks noChangeAspect="1"/>
          </p:cNvPicPr>
          <p:nvPr/>
        </p:nvPicPr>
        <p:blipFill>
          <a:blip r:embed="rId4"/>
          <a:stretch>
            <a:fillRect/>
          </a:stretch>
        </p:blipFill>
        <p:spPr>
          <a:xfrm>
            <a:off x="8118389" y="2959172"/>
            <a:ext cx="3934546" cy="1906315"/>
          </a:xfrm>
          <a:prstGeom prst="rect">
            <a:avLst/>
          </a:prstGeom>
        </p:spPr>
      </p:pic>
      <p:sp>
        <p:nvSpPr>
          <p:cNvPr id="8" name="TextBox 7">
            <a:extLst>
              <a:ext uri="{FF2B5EF4-FFF2-40B4-BE49-F238E27FC236}">
                <a16:creationId xmlns:a16="http://schemas.microsoft.com/office/drawing/2014/main" id="{1F11B3BB-C2A6-F4DF-F409-1C3E2B2B461F}"/>
              </a:ext>
            </a:extLst>
          </p:cNvPr>
          <p:cNvSpPr txBox="1"/>
          <p:nvPr/>
        </p:nvSpPr>
        <p:spPr>
          <a:xfrm>
            <a:off x="0" y="6363222"/>
            <a:ext cx="12123419" cy="369332"/>
          </a:xfrm>
          <a:prstGeom prst="rect">
            <a:avLst/>
          </a:prstGeom>
          <a:noFill/>
        </p:spPr>
        <p:txBody>
          <a:bodyPr wrap="square" rtlCol="0">
            <a:spAutoFit/>
          </a:bodyPr>
          <a:lstStyle/>
          <a:p>
            <a:r>
              <a:rPr lang="en-AU" dirty="0">
                <a:solidFill>
                  <a:srgbClr val="00B050"/>
                </a:solidFill>
              </a:rPr>
              <a:t>Usually a reaction produces about 90% </a:t>
            </a:r>
            <a:r>
              <a:rPr lang="en-AU" dirty="0" err="1">
                <a:solidFill>
                  <a:srgbClr val="00B050"/>
                </a:solidFill>
              </a:rPr>
              <a:t>Markovinikov’s</a:t>
            </a:r>
            <a:r>
              <a:rPr lang="en-AU" dirty="0">
                <a:solidFill>
                  <a:srgbClr val="00B050"/>
                </a:solidFill>
              </a:rPr>
              <a:t> product and about 10% of the ant-</a:t>
            </a:r>
            <a:r>
              <a:rPr lang="en-AU" dirty="0" err="1">
                <a:solidFill>
                  <a:srgbClr val="00B050"/>
                </a:solidFill>
              </a:rPr>
              <a:t>Markovinikov’s</a:t>
            </a:r>
            <a:r>
              <a:rPr lang="en-AU" dirty="0">
                <a:solidFill>
                  <a:srgbClr val="00B050"/>
                </a:solidFill>
              </a:rPr>
              <a:t> product</a:t>
            </a:r>
            <a:endParaRPr lang="en-GB" dirty="0">
              <a:solidFill>
                <a:srgbClr val="00B050"/>
              </a:solidFill>
            </a:endParaRPr>
          </a:p>
        </p:txBody>
      </p:sp>
    </p:spTree>
    <p:extLst>
      <p:ext uri="{BB962C8B-B14F-4D97-AF65-F5344CB8AC3E}">
        <p14:creationId xmlns:p14="http://schemas.microsoft.com/office/powerpoint/2010/main" val="16130835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8333FF45E91D044B30B5FA280959AB3" ma:contentTypeVersion="3" ma:contentTypeDescription="Create a new document." ma:contentTypeScope="" ma:versionID="5f16d9f8f80c7037e828d737c2acb2ae">
  <xsd:schema xmlns:xsd="http://www.w3.org/2001/XMLSchema" xmlns:xs="http://www.w3.org/2001/XMLSchema" xmlns:p="http://schemas.microsoft.com/office/2006/metadata/properties" xmlns:ns2="2af85911-8fa9-451f-83f3-bad26b5e4925" targetNamespace="http://schemas.microsoft.com/office/2006/metadata/properties" ma:root="true" ma:fieldsID="92c87cf000e0e0c1a55a38bc012f74b2" ns2:_="">
    <xsd:import namespace="2af85911-8fa9-451f-83f3-bad26b5e4925"/>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f85911-8fa9-451f-83f3-bad26b5e49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9E4BCA-EF1B-41E7-B3AE-B8CCCE8BF407}">
  <ds:schemaRefs>
    <ds:schemaRef ds:uri="http://purl.org/dc/dcmitype/"/>
    <ds:schemaRef ds:uri="http://purl.org/dc/elements/1.1/"/>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2af85911-8fa9-451f-83f3-bad26b5e4925"/>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BB7A803-C1F4-4546-AE0D-3AFF87063F93}">
  <ds:schemaRefs>
    <ds:schemaRef ds:uri="http://schemas.microsoft.com/sharepoint/v3/contenttype/forms"/>
  </ds:schemaRefs>
</ds:datastoreItem>
</file>

<file path=customXml/itemProps3.xml><?xml version="1.0" encoding="utf-8"?>
<ds:datastoreItem xmlns:ds="http://schemas.openxmlformats.org/officeDocument/2006/customXml" ds:itemID="{CD18A422-1DC4-4B49-ABFE-6FA94AC1E5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f85911-8fa9-451f-83f3-bad26b5e49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14007</TotalTime>
  <Words>3603</Words>
  <Application>Microsoft Office PowerPoint</Application>
  <PresentationFormat>Widescreen</PresentationFormat>
  <Paragraphs>225</Paragraphs>
  <Slides>39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Arial</vt:lpstr>
      <vt:lpstr>Arial Narrow</vt:lpstr>
      <vt:lpstr>Calibri</vt:lpstr>
      <vt:lpstr>Calibri Light</vt:lpstr>
      <vt:lpstr>Cambria Math</vt:lpstr>
      <vt:lpstr>PlantinStd-Bold</vt:lpstr>
      <vt:lpstr>PlantinStd-Ligh1</vt:lpstr>
      <vt:lpstr>SceneStd-Bold</vt:lpstr>
      <vt:lpstr>SceneStd-Regular</vt:lpstr>
      <vt:lpstr>Tahoma</vt:lpstr>
      <vt:lpstr>Office Theme</vt:lpstr>
      <vt:lpstr>Organic Reactions and Reaction Pathways</vt:lpstr>
      <vt:lpstr>Introduction</vt:lpstr>
      <vt:lpstr>Summary of the Chemical Pathways: </vt:lpstr>
      <vt:lpstr>Saturated vs. Unsaturated Molecules</vt:lpstr>
      <vt:lpstr>Primary, Secondary, and Tertiary Carbons</vt:lpstr>
      <vt:lpstr>Addition Reactions</vt:lpstr>
      <vt:lpstr>Chemical Tests to Distinguish Alkanes and Alkenes</vt:lpstr>
      <vt:lpstr>More Addition Reactions</vt:lpstr>
      <vt:lpstr>Markovinikov's Rule </vt:lpstr>
      <vt:lpstr>Polymerisation</vt:lpstr>
      <vt:lpstr>PowerPoint Presentation</vt:lpstr>
      <vt:lpstr>Elimination Reactions</vt:lpstr>
      <vt:lpstr>Dehydration Reactions</vt:lpstr>
      <vt:lpstr>PowerPoint Presentation</vt:lpstr>
      <vt:lpstr>Oxidation Reactions of Primary Alcohols</vt:lpstr>
      <vt:lpstr>Oxidation Reactions of Secondary Alcohols</vt:lpstr>
      <vt:lpstr>PowerPoint Presentation</vt:lpstr>
      <vt:lpstr>Distinguishing Between Primary, Secondary and Tertiary Reactions</vt:lpstr>
      <vt:lpstr>Flowchart for Identifying an Unknown Alcohol p 257 Textbook</vt:lpstr>
      <vt:lpstr>Oxidation of Alkanes and Alcohols by Combustion</vt:lpstr>
      <vt:lpstr>Complete Combustion of Alkanes and Alcohols</vt:lpstr>
      <vt:lpstr>PowerPoint Presentation</vt:lpstr>
      <vt:lpstr>Reduction Reactions</vt:lpstr>
      <vt:lpstr>PowerPoint Presentation</vt:lpstr>
      <vt:lpstr>Condensation Reactions</vt:lpstr>
      <vt:lpstr>Worked Example Solutions</vt:lpstr>
      <vt:lpstr>Condensation Reactions of Amines</vt:lpstr>
      <vt:lpstr>PowerPoint Presentation</vt:lpstr>
      <vt:lpstr>Hydrolysis Reactions</vt:lpstr>
      <vt:lpstr>Substitution Reactions</vt:lpstr>
      <vt:lpstr>Substitution Reactions - Overview</vt:lpstr>
      <vt:lpstr>Substitution Reactions Examples</vt:lpstr>
      <vt:lpstr>More Substitution Reactions Examples</vt:lpstr>
      <vt:lpstr>Still More Substitution Reactions Examples</vt:lpstr>
      <vt:lpstr>PowerPoint Presentation</vt:lpstr>
      <vt:lpstr>Other Reactions</vt:lpstr>
      <vt:lpstr>Reaction Pathways</vt:lpstr>
      <vt:lpstr>Summary of the Chemical Pathways: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Reactions and Reaction Pathways</dc:title>
  <dc:creator>Ian Sonter</dc:creator>
  <cp:lastModifiedBy>Noah Alexiou</cp:lastModifiedBy>
  <cp:revision>2</cp:revision>
  <dcterms:created xsi:type="dcterms:W3CDTF">2021-03-08T21:20:42Z</dcterms:created>
  <dcterms:modified xsi:type="dcterms:W3CDTF">2025-08-10T23:07:03Z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0x01010038333FF45E91D044B30B5FA280959AB3</vt:lpwstr>
  </property>
</Properties>
</file>